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55"/>
  </p:notesMasterIdLst>
  <p:sldIdLst>
    <p:sldId id="314" r:id="rId2"/>
    <p:sldId id="256" r:id="rId3"/>
    <p:sldId id="331" r:id="rId4"/>
    <p:sldId id="313" r:id="rId5"/>
    <p:sldId id="317" r:id="rId6"/>
    <p:sldId id="363" r:id="rId7"/>
    <p:sldId id="337" r:id="rId8"/>
    <p:sldId id="296" r:id="rId9"/>
    <p:sldId id="365" r:id="rId10"/>
    <p:sldId id="366" r:id="rId11"/>
    <p:sldId id="339" r:id="rId12"/>
    <p:sldId id="344" r:id="rId13"/>
    <p:sldId id="341" r:id="rId14"/>
    <p:sldId id="293" r:id="rId15"/>
    <p:sldId id="368" r:id="rId16"/>
    <p:sldId id="369" r:id="rId17"/>
    <p:sldId id="367" r:id="rId18"/>
    <p:sldId id="263" r:id="rId19"/>
    <p:sldId id="370" r:id="rId20"/>
    <p:sldId id="371" r:id="rId21"/>
    <p:sldId id="372" r:id="rId22"/>
    <p:sldId id="373" r:id="rId23"/>
    <p:sldId id="374" r:id="rId24"/>
    <p:sldId id="375" r:id="rId25"/>
    <p:sldId id="336" r:id="rId26"/>
    <p:sldId id="340" r:id="rId27"/>
    <p:sldId id="342" r:id="rId28"/>
    <p:sldId id="343" r:id="rId29"/>
    <p:sldId id="347" r:id="rId30"/>
    <p:sldId id="348" r:id="rId31"/>
    <p:sldId id="349" r:id="rId32"/>
    <p:sldId id="361" r:id="rId33"/>
    <p:sldId id="350" r:id="rId34"/>
    <p:sldId id="351" r:id="rId35"/>
    <p:sldId id="352" r:id="rId36"/>
    <p:sldId id="353" r:id="rId37"/>
    <p:sldId id="354" r:id="rId38"/>
    <p:sldId id="275" r:id="rId39"/>
    <p:sldId id="356" r:id="rId40"/>
    <p:sldId id="283" r:id="rId41"/>
    <p:sldId id="300" r:id="rId42"/>
    <p:sldId id="299" r:id="rId43"/>
    <p:sldId id="325" r:id="rId44"/>
    <p:sldId id="302" r:id="rId45"/>
    <p:sldId id="326" r:id="rId46"/>
    <p:sldId id="306" r:id="rId47"/>
    <p:sldId id="327" r:id="rId48"/>
    <p:sldId id="309" r:id="rId49"/>
    <p:sldId id="359" r:id="rId50"/>
    <p:sldId id="360" r:id="rId51"/>
    <p:sldId id="357" r:id="rId52"/>
    <p:sldId id="358" r:id="rId53"/>
    <p:sldId id="260" r:id="rId54"/>
  </p:sldIdLst>
  <p:sldSz cx="12192000" cy="6858000"/>
  <p:notesSz cx="6797675" cy="9928225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siongas Ivan Ing." initials="TII" lastIdx="1" clrIdx="0">
    <p:extLst>
      <p:ext uri="{19B8F6BF-5375-455C-9EA6-DF929625EA0E}">
        <p15:presenceInfo xmlns:p15="http://schemas.microsoft.com/office/powerpoint/2012/main" userId="S::Ivan.Tsiongas@okd.cz::6eb9628b-9a1c-4daa-9f8e-8869f14ecc1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B050"/>
    <a:srgbClr val="00B0F0"/>
    <a:srgbClr val="DCDCDC"/>
    <a:srgbClr val="FFFFFF"/>
    <a:srgbClr val="5D5DD0"/>
    <a:srgbClr val="0D17D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Střední styl 2 – zvýraznění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5940675A-B579-460E-94D1-54222C63F5DA}" styleName="Bez stylu, mřížka tabulky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D113A9D2-9D6B-4929-AA2D-F23B5EE8CBE7}" styleName="Styl s motivem 2 – zvýraznění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18603FDC-E32A-4AB5-989C-0864C3EAD2B8}" styleName="Styl s motivem 2 – zvýraznění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06799F8-075E-4A3A-A7F6-7FBC6576F1A4}" styleName="Styl s motivem 2 – zvýraznění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E269D01E-BC32-4049-B463-5C60D7B0CCD2}" styleName="Styl s motivem 2 – zvýraznění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38B1855-1B75-4FBE-930C-398BA8C253C6}" styleName="Styl s motivem 2 – zvýraznění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2D5ABB26-0587-4C30-8999-92F81FD0307C}" styleName="Bez stylu, bez mřížky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409" autoAdjust="0"/>
    <p:restoredTop sz="92750" autoAdjust="0"/>
  </p:normalViewPr>
  <p:slideViewPr>
    <p:cSldViewPr snapToGrid="0">
      <p:cViewPr varScale="1">
        <p:scale>
          <a:sx n="106" d="100"/>
          <a:sy n="106" d="100"/>
        </p:scale>
        <p:origin x="58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commentAuthors" Target="commentAuthor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659" cy="498135"/>
          </a:xfrm>
          <a:prstGeom prst="rect">
            <a:avLst/>
          </a:prstGeom>
        </p:spPr>
        <p:txBody>
          <a:bodyPr vert="horz" lIns="91432" tIns="45716" rIns="91432" bIns="45716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50444" y="0"/>
            <a:ext cx="2945659" cy="498135"/>
          </a:xfrm>
          <a:prstGeom prst="rect">
            <a:avLst/>
          </a:prstGeom>
        </p:spPr>
        <p:txBody>
          <a:bodyPr vert="horz" lIns="91432" tIns="45716" rIns="91432" bIns="45716" rtlCol="0"/>
          <a:lstStyle>
            <a:lvl1pPr algn="r">
              <a:defRPr sz="1200"/>
            </a:lvl1pPr>
          </a:lstStyle>
          <a:p>
            <a:fld id="{E69B082B-403D-4475-BD23-F3089B071F7D}" type="datetimeFigureOut">
              <a:rPr lang="cs-CZ" smtClean="0"/>
              <a:t>05.09.2022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32" tIns="45716" rIns="91432" bIns="45716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79768" y="4777959"/>
            <a:ext cx="5438140" cy="3909239"/>
          </a:xfrm>
          <a:prstGeom prst="rect">
            <a:avLst/>
          </a:prstGeom>
        </p:spPr>
        <p:txBody>
          <a:bodyPr vert="horz" lIns="91432" tIns="45716" rIns="91432" bIns="45716" rtlCol="0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1" y="9430091"/>
            <a:ext cx="2945659" cy="498134"/>
          </a:xfrm>
          <a:prstGeom prst="rect">
            <a:avLst/>
          </a:prstGeom>
        </p:spPr>
        <p:txBody>
          <a:bodyPr vert="horz" lIns="91432" tIns="45716" rIns="91432" bIns="45716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50444" y="9430091"/>
            <a:ext cx="2945659" cy="498134"/>
          </a:xfrm>
          <a:prstGeom prst="rect">
            <a:avLst/>
          </a:prstGeom>
        </p:spPr>
        <p:txBody>
          <a:bodyPr vert="horz" lIns="91432" tIns="45716" rIns="91432" bIns="45716" rtlCol="0" anchor="b"/>
          <a:lstStyle>
            <a:lvl1pPr algn="r">
              <a:defRPr sz="1200"/>
            </a:lvl1pPr>
          </a:lstStyle>
          <a:p>
            <a:fld id="{C62DC512-0DD5-4B57-9FCA-80C9E3666DE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091709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2DC512-0DD5-4B57-9FCA-80C9E3666DEF}" type="slidenum">
              <a:rPr lang="cs-CZ" smtClean="0"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4387704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2DC512-0DD5-4B57-9FCA-80C9E3666DEF}" type="slidenum">
              <a:rPr lang="cs-CZ" smtClean="0"/>
              <a:t>38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0476299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2DC512-0DD5-4B57-9FCA-80C9E3666DEF}" type="slidenum">
              <a:rPr lang="cs-CZ" smtClean="0"/>
              <a:t>40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6488165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2DC512-0DD5-4B57-9FCA-80C9E3666DEF}" type="slidenum">
              <a:rPr lang="cs-CZ" smtClean="0"/>
              <a:t>41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2547020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2DC512-0DD5-4B57-9FCA-80C9E3666DEF}" type="slidenum">
              <a:rPr lang="cs-CZ" smtClean="0"/>
              <a:t>42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635695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2DC512-0DD5-4B57-9FCA-80C9E3666DEF}" type="slidenum">
              <a:rPr lang="cs-CZ" smtClean="0"/>
              <a:t>43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4657777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2DC512-0DD5-4B57-9FCA-80C9E3666DEF}" type="slidenum">
              <a:rPr lang="cs-CZ" smtClean="0"/>
              <a:t>44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5771608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2DC512-0DD5-4B57-9FCA-80C9E3666DEF}" type="slidenum">
              <a:rPr lang="cs-CZ" smtClean="0"/>
              <a:t>45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1476055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2DC512-0DD5-4B57-9FCA-80C9E3666DEF}" type="slidenum">
              <a:rPr lang="cs-CZ" smtClean="0"/>
              <a:t>46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6017024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2DC512-0DD5-4B57-9FCA-80C9E3666DEF}" type="slidenum">
              <a:rPr lang="cs-CZ" smtClean="0"/>
              <a:t>47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3833978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2DC512-0DD5-4B57-9FCA-80C9E3666DEF}" type="slidenum">
              <a:rPr lang="cs-CZ" smtClean="0"/>
              <a:t>48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293206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2DC512-0DD5-4B57-9FCA-80C9E3666DEF}" type="slidenum">
              <a:rPr lang="cs-CZ" smtClean="0"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8493076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2DC512-0DD5-4B57-9FCA-80C9E3666DEF}" type="slidenum">
              <a:rPr lang="cs-CZ" smtClean="0"/>
              <a:t>53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781838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2DC512-0DD5-4B57-9FCA-80C9E3666DEF}" type="slidenum">
              <a:rPr lang="cs-CZ" smtClean="0"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428301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2DC512-0DD5-4B57-9FCA-80C9E3666DEF}" type="slidenum">
              <a:rPr lang="cs-CZ" smtClean="0"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903250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2DC512-0DD5-4B57-9FCA-80C9E3666DEF}" type="slidenum">
              <a:rPr lang="cs-CZ" smtClean="0"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998073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2DC512-0DD5-4B57-9FCA-80C9E3666DEF}" type="slidenum">
              <a:rPr lang="cs-CZ" smtClean="0"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893175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2DC512-0DD5-4B57-9FCA-80C9E3666DEF}" type="slidenum">
              <a:rPr lang="cs-CZ" smtClean="0"/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548431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2DC512-0DD5-4B57-9FCA-80C9E3666DEF}" type="slidenum">
              <a:rPr lang="cs-CZ" smtClean="0"/>
              <a:t>14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949225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2DC512-0DD5-4B57-9FCA-80C9E3666DEF}" type="slidenum">
              <a:rPr lang="cs-CZ" smtClean="0"/>
              <a:t>18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455590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lze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FECA0-C440-4981-9EF3-2AB884C0948C}" type="datetime1">
              <a:rPr lang="cs-CZ" smtClean="0"/>
              <a:t>05.09.2022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9A9FAD-9D06-491B-8E26-73BBA3023D9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49486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CD641F-A08A-4900-9E26-41361F96BF09}" type="datetime1">
              <a:rPr lang="cs-CZ" smtClean="0"/>
              <a:t>05.09.2022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9A9FAD-9D06-491B-8E26-73BBA3023D9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25795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DC5B3A-2D25-4E38-B5CD-1F1EB35D9C04}" type="datetime1">
              <a:rPr lang="cs-CZ" smtClean="0"/>
              <a:t>05.09.2022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9A9FAD-9D06-491B-8E26-73BBA3023D9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20265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3409E-C0B0-498D-9B25-BCB734E47FAB}" type="datetime1">
              <a:rPr lang="cs-CZ" smtClean="0"/>
              <a:t>05.09.2022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9A9FAD-9D06-491B-8E26-73BBA3023D9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5607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0860D4-24DC-4988-B712-C80A0365601B}" type="datetime1">
              <a:rPr lang="cs-CZ" smtClean="0"/>
              <a:t>05.09.2022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9A9FAD-9D06-491B-8E26-73BBA3023D9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02784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7696C-6AA6-42A9-80F2-E96459AF8540}" type="datetime1">
              <a:rPr lang="cs-CZ" smtClean="0"/>
              <a:t>05.09.2022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9A9FAD-9D06-491B-8E26-73BBA3023D9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50260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AD2D19-D5DE-4E48-8DC8-7DFBDF623A90}" type="datetime1">
              <a:rPr lang="cs-CZ" smtClean="0"/>
              <a:t>05.09.2022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9A9FAD-9D06-491B-8E26-73BBA3023D9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39000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CF713-0A0F-45AA-B419-0A3C9CDDEB9D}" type="datetime1">
              <a:rPr lang="cs-CZ" smtClean="0"/>
              <a:t>05.09.2022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9A9FAD-9D06-491B-8E26-73BBA3023D9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37978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80250C-F793-4369-B2D4-28210E5C3E91}" type="datetime1">
              <a:rPr lang="cs-CZ" smtClean="0"/>
              <a:t>05.09.2022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9A9FAD-9D06-491B-8E26-73BBA3023D9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8948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C83260-7254-4AF5-A0F6-0620AB7D48C9}" type="datetime1">
              <a:rPr lang="cs-CZ" smtClean="0"/>
              <a:t>05.09.2022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9A9FAD-9D06-491B-8E26-73BBA3023D9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37054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3C8AE-BA58-4A82-B3BB-14DA66BD6B61}" type="datetime1">
              <a:rPr lang="cs-CZ" smtClean="0"/>
              <a:t>05.09.2022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9A9FAD-9D06-491B-8E26-73BBA3023D9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03722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A05779-B133-4A93-9CF8-728B6D2AC94A}" type="datetime1">
              <a:rPr lang="cs-CZ" smtClean="0"/>
              <a:t>05.09.2022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9A9FAD-9D06-491B-8E26-73BBA3023D9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766195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3.jp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t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2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0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g"/><Relationship Id="rId5" Type="http://schemas.openxmlformats.org/officeDocument/2006/relationships/image" Target="../media/image12.jpeg"/><Relationship Id="rId4" Type="http://schemas.openxmlformats.org/officeDocument/2006/relationships/image" Target="../media/image1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symbol pro obsah 7"/>
          <p:cNvSpPr>
            <a:spLocks noGrp="1"/>
          </p:cNvSpPr>
          <p:nvPr>
            <p:ph idx="1"/>
          </p:nvPr>
        </p:nvSpPr>
        <p:spPr>
          <a:xfrm>
            <a:off x="501758" y="2140939"/>
            <a:ext cx="10852042" cy="169773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cs-CZ" sz="4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Ukončení těžební činnosti v KDP a jižní části OKR</a:t>
            </a:r>
            <a:endParaRPr lang="cs-CZ" sz="2400" b="1" i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758" y="5967957"/>
            <a:ext cx="2238375" cy="762000"/>
          </a:xfrm>
          <a:prstGeom prst="rect">
            <a:avLst/>
          </a:prstGeom>
        </p:spPr>
      </p:pic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9A9FAD-9D06-491B-8E26-73BBA3023D92}" type="slidenum">
              <a:rPr lang="cs-CZ" smtClean="0">
                <a:solidFill>
                  <a:schemeClr val="bg1"/>
                </a:solidFill>
              </a:rPr>
              <a:t>1</a:t>
            </a:fld>
            <a:endParaRPr lang="cs-CZ" dirty="0">
              <a:solidFill>
                <a:schemeClr val="bg1"/>
              </a:solidFill>
            </a:endParaRP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3B7CADA7-A210-9646-7D97-B492980D4F1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3899" y="310896"/>
            <a:ext cx="720000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5319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9047CF5-1385-66EE-31F0-22EFD71D75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4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Důlní lokality – karvinská část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83E7832-F1A2-2645-B98D-854920D864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4759767"/>
            <a:ext cx="10515600" cy="981074"/>
          </a:xfrm>
        </p:spPr>
        <p:txBody>
          <a:bodyPr/>
          <a:lstStyle/>
          <a:p>
            <a:r>
              <a:rPr lang="cs-CZ" sz="1800" u="sng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3. vlna </a:t>
            </a:r>
            <a:r>
              <a:rPr lang="cs-CZ" sz="18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– neproběhla a v</a:t>
            </a:r>
            <a:r>
              <a:rPr lang="cs-CZ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současné době těžba dolu ČSM – S + J </a:t>
            </a:r>
            <a:r>
              <a:rPr lang="cs-CZ" sz="1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pokračuje min. do konce roku 2023</a:t>
            </a:r>
            <a:r>
              <a:rPr lang="cs-CZ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K převodu na DIAMO, s. p., o. z. DARKOV, včetně souvisejících dobývacích prostorů Louky a Stonava může dojít až </a:t>
            </a:r>
            <a:r>
              <a:rPr lang="cs-CZ" sz="1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na základě výzvy </a:t>
            </a:r>
            <a:r>
              <a:rPr lang="cs-CZ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společnosti OKD, a.s. </a:t>
            </a:r>
            <a:endParaRPr lang="cs-CZ" sz="1800" dirty="0"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>
              <a:buNone/>
            </a:pP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C5FBB3FD-EF4A-2BCF-90AE-D3CA6EAB28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9A9FAD-9D06-491B-8E26-73BBA3023D92}" type="slidenum">
              <a:rPr lang="cs-CZ" smtClean="0"/>
              <a:t>10</a:t>
            </a:fld>
            <a:endParaRPr lang="cs-CZ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08556768-81E6-E5C6-D894-A33E1EDC0425}"/>
              </a:ext>
            </a:extLst>
          </p:cNvPr>
          <p:cNvSpPr txBox="1"/>
          <p:nvPr/>
        </p:nvSpPr>
        <p:spPr>
          <a:xfrm>
            <a:off x="930244" y="1388826"/>
            <a:ext cx="208456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ČSM </a:t>
            </a:r>
            <a:r>
              <a:rPr lang="cs-CZ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(3. vlna)</a:t>
            </a:r>
            <a:endParaRPr lang="cs-CZ" sz="2400" dirty="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A9201F4E-00B5-AAB0-5C52-CCAE434C62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8165" y="1850491"/>
            <a:ext cx="4107880" cy="27694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70C011AA-3691-3154-D933-A6794E5527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5683610" y="2192926"/>
            <a:ext cx="2769429" cy="20845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4A85B55A-FD06-B775-6462-4B231477F9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7837861" y="2123235"/>
            <a:ext cx="2769429" cy="22239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4AB8F60A-577E-9A75-0B97-853448E6C02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3899" y="310896"/>
            <a:ext cx="720000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980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A705D9D-E1F3-9A63-65E4-ECF4E7644F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sz="4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Převedené dobývací prostory </a:t>
            </a:r>
            <a:br>
              <a:rPr lang="cs-CZ" sz="4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D11E227F-513D-CF83-D4EA-D45DB47D7D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9A9FAD-9D06-491B-8E26-73BBA3023D92}" type="slidenum">
              <a:rPr lang="cs-CZ" smtClean="0"/>
              <a:t>11</a:t>
            </a:fld>
            <a:endParaRPr lang="cs-CZ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B013A526-9F04-A7C0-2A91-A7181A368A4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3899" y="310896"/>
            <a:ext cx="720000" cy="720000"/>
          </a:xfrm>
          <a:prstGeom prst="rect">
            <a:avLst/>
          </a:prstGeom>
        </p:spPr>
      </p:pic>
      <p:graphicFrame>
        <p:nvGraphicFramePr>
          <p:cNvPr id="7" name="Tabulka 6">
            <a:extLst>
              <a:ext uri="{FF2B5EF4-FFF2-40B4-BE49-F238E27FC236}">
                <a16:creationId xmlns:a16="http://schemas.microsoft.com/office/drawing/2014/main" id="{9F9A4E0C-E015-04DD-ED2C-7FC8537B7D9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27818223"/>
              </p:ext>
            </p:extLst>
          </p:nvPr>
        </p:nvGraphicFramePr>
        <p:xfrm>
          <a:off x="2009869" y="1430449"/>
          <a:ext cx="7442190" cy="4784310"/>
        </p:xfrm>
        <a:graphic>
          <a:graphicData uri="http://schemas.openxmlformats.org/drawingml/2006/table">
            <a:tbl>
              <a:tblPr/>
              <a:tblGrid>
                <a:gridCol w="1136755">
                  <a:extLst>
                    <a:ext uri="{9D8B030D-6E8A-4147-A177-3AD203B41FA5}">
                      <a16:colId xmlns:a16="http://schemas.microsoft.com/office/drawing/2014/main" val="3845523272"/>
                    </a:ext>
                  </a:extLst>
                </a:gridCol>
                <a:gridCol w="550616">
                  <a:extLst>
                    <a:ext uri="{9D8B030D-6E8A-4147-A177-3AD203B41FA5}">
                      <a16:colId xmlns:a16="http://schemas.microsoft.com/office/drawing/2014/main" val="277233315"/>
                    </a:ext>
                  </a:extLst>
                </a:gridCol>
                <a:gridCol w="1003541">
                  <a:extLst>
                    <a:ext uri="{9D8B030D-6E8A-4147-A177-3AD203B41FA5}">
                      <a16:colId xmlns:a16="http://schemas.microsoft.com/office/drawing/2014/main" val="1486993190"/>
                    </a:ext>
                  </a:extLst>
                </a:gridCol>
                <a:gridCol w="1136755">
                  <a:extLst>
                    <a:ext uri="{9D8B030D-6E8A-4147-A177-3AD203B41FA5}">
                      <a16:colId xmlns:a16="http://schemas.microsoft.com/office/drawing/2014/main" val="957062852"/>
                    </a:ext>
                  </a:extLst>
                </a:gridCol>
                <a:gridCol w="1136755">
                  <a:extLst>
                    <a:ext uri="{9D8B030D-6E8A-4147-A177-3AD203B41FA5}">
                      <a16:colId xmlns:a16="http://schemas.microsoft.com/office/drawing/2014/main" val="2728984691"/>
                    </a:ext>
                  </a:extLst>
                </a:gridCol>
                <a:gridCol w="559496">
                  <a:extLst>
                    <a:ext uri="{9D8B030D-6E8A-4147-A177-3AD203B41FA5}">
                      <a16:colId xmlns:a16="http://schemas.microsoft.com/office/drawing/2014/main" val="3416895367"/>
                    </a:ext>
                  </a:extLst>
                </a:gridCol>
                <a:gridCol w="515091">
                  <a:extLst>
                    <a:ext uri="{9D8B030D-6E8A-4147-A177-3AD203B41FA5}">
                      <a16:colId xmlns:a16="http://schemas.microsoft.com/office/drawing/2014/main" val="3566528124"/>
                    </a:ext>
                  </a:extLst>
                </a:gridCol>
                <a:gridCol w="674948">
                  <a:extLst>
                    <a:ext uri="{9D8B030D-6E8A-4147-A177-3AD203B41FA5}">
                      <a16:colId xmlns:a16="http://schemas.microsoft.com/office/drawing/2014/main" val="1510360134"/>
                    </a:ext>
                  </a:extLst>
                </a:gridCol>
                <a:gridCol w="674948">
                  <a:extLst>
                    <a:ext uri="{9D8B030D-6E8A-4147-A177-3AD203B41FA5}">
                      <a16:colId xmlns:a16="http://schemas.microsoft.com/office/drawing/2014/main" val="2681712556"/>
                    </a:ext>
                  </a:extLst>
                </a:gridCol>
                <a:gridCol w="53285">
                  <a:extLst>
                    <a:ext uri="{9D8B030D-6E8A-4147-A177-3AD203B41FA5}">
                      <a16:colId xmlns:a16="http://schemas.microsoft.com/office/drawing/2014/main" val="1718549196"/>
                    </a:ext>
                  </a:extLst>
                </a:gridCol>
              </a:tblGrid>
              <a:tr h="227704">
                <a:tc gridSpan="3">
                  <a:txBody>
                    <a:bodyPr/>
                    <a:lstStyle/>
                    <a:p>
                      <a:pPr algn="l" fontAlgn="ctr"/>
                      <a:r>
                        <a:rPr lang="cs-CZ" sz="1100" b="1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</a:rPr>
                        <a:t>Dobývací prostory</a:t>
                      </a:r>
                    </a:p>
                  </a:txBody>
                  <a:tcPr marL="7525" marR="7525" marT="7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</a:endParaRPr>
                    </a:p>
                  </a:txBody>
                  <a:tcPr marL="7525" marR="7525" marT="7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</a:endParaRPr>
                    </a:p>
                  </a:txBody>
                  <a:tcPr marL="7525" marR="7525" marT="7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</a:endParaRPr>
                    </a:p>
                  </a:txBody>
                  <a:tcPr marL="7525" marR="7525" marT="7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</a:endParaRPr>
                    </a:p>
                  </a:txBody>
                  <a:tcPr marL="7525" marR="7525" marT="7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</a:endParaRPr>
                    </a:p>
                  </a:txBody>
                  <a:tcPr marL="7525" marR="7525" marT="7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</a:endParaRPr>
                    </a:p>
                  </a:txBody>
                  <a:tcPr marL="7525" marR="7525" marT="7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</a:endParaRPr>
                    </a:p>
                  </a:txBody>
                  <a:tcPr marL="7525" marR="7525" marT="7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00262037"/>
                  </a:ext>
                </a:extLst>
              </a:tr>
              <a:tr h="187042">
                <a:tc>
                  <a:txBody>
                    <a:bodyPr/>
                    <a:lstStyle/>
                    <a:p>
                      <a:pPr algn="l" fontAlgn="ctr"/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</a:endParaRPr>
                    </a:p>
                  </a:txBody>
                  <a:tcPr marL="7525" marR="7525" marT="7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</a:endParaRPr>
                    </a:p>
                  </a:txBody>
                  <a:tcPr marL="7525" marR="7525" marT="7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</a:endParaRPr>
                    </a:p>
                  </a:txBody>
                  <a:tcPr marL="7525" marR="7525" marT="7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</a:endParaRPr>
                    </a:p>
                  </a:txBody>
                  <a:tcPr marL="7525" marR="7525" marT="7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</a:endParaRPr>
                    </a:p>
                  </a:txBody>
                  <a:tcPr marL="7525" marR="7525" marT="7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</a:endParaRPr>
                    </a:p>
                  </a:txBody>
                  <a:tcPr marL="7525" marR="7525" marT="7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</a:endParaRPr>
                    </a:p>
                  </a:txBody>
                  <a:tcPr marL="7525" marR="7525" marT="7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</a:endParaRPr>
                    </a:p>
                  </a:txBody>
                  <a:tcPr marL="7525" marR="7525" marT="7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</a:endParaRPr>
                    </a:p>
                  </a:txBody>
                  <a:tcPr marL="7525" marR="7525" marT="7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</a:endParaRPr>
                    </a:p>
                  </a:txBody>
                  <a:tcPr marL="7525" marR="7525" marT="7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58558534"/>
                  </a:ext>
                </a:extLst>
              </a:tr>
              <a:tr h="447276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b="1" i="0" u="none" strike="noStrike">
                          <a:solidFill>
                            <a:srgbClr val="0D0D0D"/>
                          </a:solidFill>
                          <a:effectLst/>
                          <a:latin typeface="Open Sans" panose="020B0606030504020204" pitchFamily="34" charset="0"/>
                        </a:rPr>
                        <a:t>Oblast</a:t>
                      </a:r>
                    </a:p>
                  </a:txBody>
                  <a:tcPr marL="7525" marR="7525" marT="7525" marB="0" anchor="ctr">
                    <a:lnL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b="1" i="0" u="none" strike="noStrike">
                          <a:solidFill>
                            <a:srgbClr val="0D0D0D"/>
                          </a:solidFill>
                          <a:effectLst/>
                          <a:latin typeface="Open Sans" panose="020B0606030504020204" pitchFamily="34" charset="0"/>
                        </a:rPr>
                        <a:t>Závod</a:t>
                      </a:r>
                    </a:p>
                  </a:txBody>
                  <a:tcPr marL="7525" marR="7525" marT="7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b="1" i="0" u="none" strike="noStrike">
                          <a:solidFill>
                            <a:srgbClr val="0D0D0D"/>
                          </a:solidFill>
                          <a:effectLst/>
                          <a:latin typeface="Open Sans" panose="020B0606030504020204" pitchFamily="34" charset="0"/>
                        </a:rPr>
                        <a:t>Lokalita</a:t>
                      </a:r>
                    </a:p>
                  </a:txBody>
                  <a:tcPr marL="7525" marR="7525" marT="7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b="1" i="0" u="none" strike="noStrike">
                          <a:solidFill>
                            <a:srgbClr val="0D0D0D"/>
                          </a:solidFill>
                          <a:effectLst/>
                          <a:latin typeface="Open Sans" panose="020B0606030504020204" pitchFamily="34" charset="0"/>
                        </a:rPr>
                        <a:t>Areál</a:t>
                      </a:r>
                    </a:p>
                  </a:txBody>
                  <a:tcPr marL="7525" marR="7525" marT="7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b="1" i="0" u="none" strike="noStrike">
                          <a:solidFill>
                            <a:srgbClr val="0D0D0D"/>
                          </a:solidFill>
                          <a:effectLst/>
                          <a:latin typeface="Open Sans" panose="020B0606030504020204" pitchFamily="34" charset="0"/>
                        </a:rPr>
                        <a:t>Dobývací prostor</a:t>
                      </a:r>
                    </a:p>
                  </a:txBody>
                  <a:tcPr marL="7525" marR="7525" marT="7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b="1" i="0" u="none" strike="noStrike">
                          <a:solidFill>
                            <a:srgbClr val="0D0D0D"/>
                          </a:solidFill>
                          <a:effectLst/>
                          <a:latin typeface="Open Sans" panose="020B0606030504020204" pitchFamily="34" charset="0"/>
                        </a:rPr>
                        <a:t>Plocha [km</a:t>
                      </a:r>
                      <a:r>
                        <a:rPr lang="cs-CZ" sz="900" b="1" i="0" u="none" strike="noStrike" baseline="30000">
                          <a:solidFill>
                            <a:srgbClr val="0D0D0D"/>
                          </a:solidFill>
                          <a:effectLst/>
                          <a:latin typeface="Open Sans" panose="020B0606030504020204" pitchFamily="34" charset="0"/>
                        </a:rPr>
                        <a:t>2</a:t>
                      </a:r>
                      <a:r>
                        <a:rPr lang="cs-CZ" sz="900" b="1" i="0" u="none" strike="noStrike">
                          <a:solidFill>
                            <a:srgbClr val="0D0D0D"/>
                          </a:solidFill>
                          <a:effectLst/>
                          <a:latin typeface="Open Sans" panose="020B0606030504020204" pitchFamily="34" charset="0"/>
                        </a:rPr>
                        <a:t>]</a:t>
                      </a:r>
                    </a:p>
                  </a:txBody>
                  <a:tcPr marL="7525" marR="7525" marT="7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cs-CZ" sz="900" b="1" i="0" u="none" strike="noStrike">
                          <a:solidFill>
                            <a:srgbClr val="0D0D0D"/>
                          </a:solidFill>
                          <a:effectLst/>
                          <a:latin typeface="Open Sans" panose="020B0606030504020204" pitchFamily="34" charset="0"/>
                        </a:rPr>
                        <a:t>Nerost</a:t>
                      </a:r>
                    </a:p>
                  </a:txBody>
                  <a:tcPr marL="7525" marR="7525" marT="7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b="1" i="0" u="none" strike="noStrike">
                          <a:solidFill>
                            <a:srgbClr val="0D0D0D"/>
                          </a:solidFill>
                          <a:effectLst/>
                          <a:latin typeface="Open Sans" panose="020B0606030504020204" pitchFamily="34" charset="0"/>
                        </a:rPr>
                        <a:t>Bývalý důl</a:t>
                      </a:r>
                    </a:p>
                  </a:txBody>
                  <a:tcPr marL="7525" marR="7525" marT="7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</a:endParaRPr>
                    </a:p>
                  </a:txBody>
                  <a:tcPr marL="7525" marR="7525" marT="7525" marB="0" anchor="ctr">
                    <a:lnL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76758557"/>
                  </a:ext>
                </a:extLst>
              </a:tr>
              <a:tr h="217945">
                <a:tc rowSpan="5">
                  <a:txBody>
                    <a:bodyPr/>
                    <a:lstStyle/>
                    <a:p>
                      <a:pPr algn="ctr" fontAlgn="ctr"/>
                      <a:r>
                        <a:rPr lang="cs-CZ" sz="900" b="0" i="0" u="none" strike="noStrike">
                          <a:solidFill>
                            <a:srgbClr val="0D0D0D"/>
                          </a:solidFill>
                          <a:effectLst/>
                          <a:latin typeface="Open Sans" panose="020B0606030504020204" pitchFamily="34" charset="0"/>
                        </a:rPr>
                        <a:t>Jižní část</a:t>
                      </a:r>
                    </a:p>
                  </a:txBody>
                  <a:tcPr marL="7525" marR="7525" marT="7525" marB="0" vert="vert270" anchor="ctr">
                    <a:lnL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 rowSpan="5">
                  <a:txBody>
                    <a:bodyPr/>
                    <a:lstStyle/>
                    <a:p>
                      <a:pPr algn="ctr" fontAlgn="ctr"/>
                      <a:r>
                        <a:rPr lang="cs-CZ" sz="900" b="0" i="0" u="none" strike="noStrike">
                          <a:solidFill>
                            <a:srgbClr val="0D0D0D"/>
                          </a:solidFill>
                          <a:effectLst/>
                          <a:latin typeface="Open Sans" panose="020B0606030504020204" pitchFamily="34" charset="0"/>
                        </a:rPr>
                        <a:t>Závod Útlum-Jih, Frenštát</a:t>
                      </a:r>
                    </a:p>
                  </a:txBody>
                  <a:tcPr marL="7525" marR="7525" marT="7525" marB="0" vert="vert27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l" fontAlgn="ctr"/>
                      <a:r>
                        <a:rPr lang="cs-CZ" sz="900" b="1" i="0" u="none" strike="noStrike">
                          <a:solidFill>
                            <a:srgbClr val="0D0D0D"/>
                          </a:solidFill>
                          <a:effectLst/>
                          <a:latin typeface="Open Sans" panose="020B0606030504020204" pitchFamily="34" charset="0"/>
                        </a:rPr>
                        <a:t>Paskov</a:t>
                      </a:r>
                    </a:p>
                  </a:txBody>
                  <a:tcPr marL="7525" marR="7525" marT="7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900" b="0" i="0" u="none" strike="noStrike">
                          <a:solidFill>
                            <a:srgbClr val="0D0D0D"/>
                          </a:solidFill>
                          <a:effectLst/>
                          <a:latin typeface="Open Sans" panose="020B0606030504020204" pitchFamily="34" charset="0"/>
                        </a:rPr>
                        <a:t>Sviadnov</a:t>
                      </a:r>
                    </a:p>
                  </a:txBody>
                  <a:tcPr marL="7525" marR="7525" marT="7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l" fontAlgn="ctr"/>
                      <a:r>
                        <a:rPr lang="cs-CZ" sz="900" b="1" i="0" u="none" strike="noStrike">
                          <a:solidFill>
                            <a:srgbClr val="0D0D0D"/>
                          </a:solidFill>
                          <a:effectLst/>
                          <a:latin typeface="Open Sans" panose="020B0606030504020204" pitchFamily="34" charset="0"/>
                        </a:rPr>
                        <a:t>Staříč</a:t>
                      </a:r>
                    </a:p>
                  </a:txBody>
                  <a:tcPr marL="7525" marR="7525" marT="7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cs-CZ" sz="900" b="0" i="0" u="none" strike="noStrike">
                          <a:solidFill>
                            <a:srgbClr val="0D0D0D"/>
                          </a:solidFill>
                          <a:effectLst/>
                          <a:latin typeface="Open Sans" panose="020B0606030504020204" pitchFamily="34" charset="0"/>
                        </a:rPr>
                        <a:t>42,51</a:t>
                      </a:r>
                    </a:p>
                  </a:txBody>
                  <a:tcPr marL="7525" marR="7525" marT="7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cs-CZ" sz="900" b="0" i="0" u="none" strike="noStrike">
                          <a:solidFill>
                            <a:srgbClr val="0D0D0D"/>
                          </a:solidFill>
                          <a:effectLst/>
                          <a:latin typeface="Open Sans" panose="020B0606030504020204" pitchFamily="34" charset="0"/>
                        </a:rPr>
                        <a:t>černé uhlí</a:t>
                      </a:r>
                    </a:p>
                  </a:txBody>
                  <a:tcPr marL="7525" marR="7525" marT="7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cs-CZ" sz="900" b="0" i="0" u="none" strike="noStrike">
                          <a:solidFill>
                            <a:srgbClr val="0D0D0D"/>
                          </a:solidFill>
                          <a:effectLst/>
                          <a:latin typeface="Open Sans" panose="020B0606030504020204" pitchFamily="34" charset="0"/>
                        </a:rPr>
                        <a:t>metan</a:t>
                      </a:r>
                    </a:p>
                  </a:txBody>
                  <a:tcPr marL="7525" marR="7525" marT="7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900" b="0" i="0" u="none" strike="noStrike">
                          <a:solidFill>
                            <a:srgbClr val="0D0D0D"/>
                          </a:solidFill>
                          <a:effectLst/>
                          <a:latin typeface="Open Sans" panose="020B0606030504020204" pitchFamily="34" charset="0"/>
                        </a:rPr>
                        <a:t>Staříč I</a:t>
                      </a:r>
                    </a:p>
                  </a:txBody>
                  <a:tcPr marL="7525" marR="7525" marT="7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</a:endParaRPr>
                    </a:p>
                  </a:txBody>
                  <a:tcPr marL="7525" marR="7525" marT="7525" marB="0" anchor="ctr">
                    <a:lnL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36466775"/>
                  </a:ext>
                </a:extLst>
              </a:tr>
              <a:tr h="217945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900" b="0" i="0" u="none" strike="noStrike">
                          <a:solidFill>
                            <a:srgbClr val="0D0D0D"/>
                          </a:solidFill>
                          <a:effectLst/>
                          <a:latin typeface="Open Sans" panose="020B0606030504020204" pitchFamily="34" charset="0"/>
                        </a:rPr>
                        <a:t>Staříč</a:t>
                      </a:r>
                    </a:p>
                  </a:txBody>
                  <a:tcPr marL="7525" marR="7525" marT="7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900" b="0" i="0" u="none" strike="noStrike">
                          <a:solidFill>
                            <a:srgbClr val="0D0D0D"/>
                          </a:solidFill>
                          <a:effectLst/>
                          <a:latin typeface="Open Sans" panose="020B0606030504020204" pitchFamily="34" charset="0"/>
                        </a:rPr>
                        <a:t>Staříč II</a:t>
                      </a:r>
                    </a:p>
                  </a:txBody>
                  <a:tcPr marL="7525" marR="7525" marT="7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</a:endParaRPr>
                    </a:p>
                  </a:txBody>
                  <a:tcPr marL="7525" marR="7525" marT="7525" marB="0" anchor="ctr">
                    <a:lnL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66247690"/>
                  </a:ext>
                </a:extLst>
              </a:tr>
              <a:tr h="217945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900" b="0" i="0" u="none" strike="noStrike">
                          <a:solidFill>
                            <a:srgbClr val="0D0D0D"/>
                          </a:solidFill>
                          <a:effectLst/>
                          <a:latin typeface="Open Sans" panose="020B0606030504020204" pitchFamily="34" charset="0"/>
                        </a:rPr>
                        <a:t>Chlebovice</a:t>
                      </a:r>
                    </a:p>
                  </a:txBody>
                  <a:tcPr marL="7525" marR="7525" marT="7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900" b="0" i="0" u="none" strike="noStrike">
                          <a:solidFill>
                            <a:srgbClr val="0D0D0D"/>
                          </a:solidFill>
                          <a:effectLst/>
                          <a:latin typeface="Open Sans" panose="020B0606030504020204" pitchFamily="34" charset="0"/>
                        </a:rPr>
                        <a:t>Staříč III</a:t>
                      </a:r>
                    </a:p>
                  </a:txBody>
                  <a:tcPr marL="7525" marR="7525" marT="7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</a:endParaRPr>
                    </a:p>
                  </a:txBody>
                  <a:tcPr marL="7525" marR="7525" marT="7525" marB="0" anchor="ctr">
                    <a:lnL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43241045"/>
                  </a:ext>
                </a:extLst>
              </a:tr>
              <a:tr h="433180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900" b="0" i="0" u="none" strike="noStrike">
                          <a:solidFill>
                            <a:srgbClr val="0D0D0D"/>
                          </a:solidFill>
                          <a:effectLst/>
                          <a:latin typeface="Open Sans" panose="020B0606030504020204" pitchFamily="34" charset="0"/>
                        </a:rPr>
                        <a:t>Bývalá úpravna Paskov  </a:t>
                      </a:r>
                    </a:p>
                  </a:txBody>
                  <a:tcPr marL="7525" marR="7525" marT="7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l" fontAlgn="ctr"/>
                      <a:r>
                        <a:rPr lang="cs-CZ" sz="900" b="0" i="0" u="none" strike="noStrike">
                          <a:solidFill>
                            <a:srgbClr val="0D0D0D"/>
                          </a:solidFill>
                          <a:effectLst/>
                          <a:latin typeface="Open Sans" panose="020B0606030504020204" pitchFamily="34" charset="0"/>
                        </a:rPr>
                        <a:t>Paskov - zrušen</a:t>
                      </a:r>
                    </a:p>
                  </a:txBody>
                  <a:tcPr marL="7525" marR="7525" marT="7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900" b="0" i="0" u="none" strike="noStrike">
                          <a:solidFill>
                            <a:srgbClr val="0D0D0D"/>
                          </a:solidFill>
                          <a:effectLst/>
                          <a:latin typeface="Open Sans" panose="020B0606030504020204" pitchFamily="34" charset="0"/>
                        </a:rPr>
                        <a:t>Paskov</a:t>
                      </a:r>
                    </a:p>
                  </a:txBody>
                  <a:tcPr marL="7525" marR="7525" marT="7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</a:endParaRPr>
                    </a:p>
                  </a:txBody>
                  <a:tcPr marL="7525" marR="7525" marT="7525" marB="0" anchor="ctr">
                    <a:lnL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54617813"/>
                  </a:ext>
                </a:extLst>
              </a:tr>
              <a:tr h="304599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900" b="1" i="0" u="none" strike="noStrike">
                          <a:solidFill>
                            <a:srgbClr val="0D0D0D"/>
                          </a:solidFill>
                          <a:effectLst/>
                          <a:latin typeface="Open Sans" panose="020B0606030504020204" pitchFamily="34" charset="0"/>
                        </a:rPr>
                        <a:t>Frenštát  </a:t>
                      </a:r>
                    </a:p>
                  </a:txBody>
                  <a:tcPr marL="7525" marR="7525" marT="7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900" b="0" i="0" u="none" strike="noStrike" dirty="0">
                          <a:solidFill>
                            <a:srgbClr val="0D0D0D"/>
                          </a:solidFill>
                          <a:effectLst/>
                          <a:latin typeface="Open Sans" panose="020B0606030504020204" pitchFamily="34" charset="0"/>
                        </a:rPr>
                        <a:t> </a:t>
                      </a:r>
                    </a:p>
                  </a:txBody>
                  <a:tcPr marL="7525" marR="7525" marT="7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900" b="1" i="0" u="none" strike="noStrike">
                          <a:solidFill>
                            <a:srgbClr val="0D0D0D"/>
                          </a:solidFill>
                          <a:effectLst/>
                          <a:latin typeface="Open Sans" panose="020B0606030504020204" pitchFamily="34" charset="0"/>
                        </a:rPr>
                        <a:t>Trojanovice</a:t>
                      </a:r>
                    </a:p>
                  </a:txBody>
                  <a:tcPr marL="7525" marR="7525" marT="7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b="0" i="0" u="none" strike="noStrike">
                          <a:solidFill>
                            <a:srgbClr val="0D0D0D"/>
                          </a:solidFill>
                          <a:effectLst/>
                          <a:latin typeface="Open Sans" panose="020B0606030504020204" pitchFamily="34" charset="0"/>
                        </a:rPr>
                        <a:t>63,17</a:t>
                      </a:r>
                    </a:p>
                  </a:txBody>
                  <a:tcPr marL="7525" marR="7525" marT="7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b="0" i="0" u="none" strike="noStrike">
                          <a:solidFill>
                            <a:srgbClr val="0D0D0D"/>
                          </a:solidFill>
                          <a:effectLst/>
                          <a:latin typeface="Open Sans" panose="020B0606030504020204" pitchFamily="34" charset="0"/>
                        </a:rPr>
                        <a:t>černé uhlí</a:t>
                      </a:r>
                    </a:p>
                  </a:txBody>
                  <a:tcPr marL="7525" marR="7525" marT="7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b="0" i="0" u="none" strike="noStrike">
                          <a:solidFill>
                            <a:srgbClr val="0D0D0D"/>
                          </a:solidFill>
                          <a:effectLst/>
                          <a:latin typeface="Open Sans" panose="020B0606030504020204" pitchFamily="34" charset="0"/>
                        </a:rPr>
                        <a:t> </a:t>
                      </a:r>
                    </a:p>
                  </a:txBody>
                  <a:tcPr marL="7525" marR="7525" marT="7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900" b="0" i="0" u="none" strike="noStrike">
                          <a:solidFill>
                            <a:srgbClr val="0D0D0D"/>
                          </a:solidFill>
                          <a:effectLst/>
                          <a:latin typeface="Open Sans" panose="020B0606030504020204" pitchFamily="34" charset="0"/>
                        </a:rPr>
                        <a:t>Frenštát</a:t>
                      </a:r>
                    </a:p>
                  </a:txBody>
                  <a:tcPr marL="7525" marR="7525" marT="7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</a:endParaRPr>
                    </a:p>
                  </a:txBody>
                  <a:tcPr marL="7525" marR="7525" marT="7525" marB="0" anchor="ctr">
                    <a:lnL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49474531"/>
                  </a:ext>
                </a:extLst>
              </a:tr>
              <a:tr h="304599">
                <a:tc rowSpan="7">
                  <a:txBody>
                    <a:bodyPr/>
                    <a:lstStyle/>
                    <a:p>
                      <a:pPr algn="ctr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</a:rPr>
                        <a:t>Karvinská část</a:t>
                      </a:r>
                    </a:p>
                  </a:txBody>
                  <a:tcPr marL="7525" marR="7525" marT="7525" marB="0" vert="vert270" anchor="ctr">
                    <a:lnL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</a:rPr>
                        <a:t>Závod Útlum-Sever</a:t>
                      </a:r>
                    </a:p>
                  </a:txBody>
                  <a:tcPr marL="7525" marR="7525" marT="7525" marB="0" vert="vert27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l" fontAlgn="ctr"/>
                      <a:r>
                        <a:rPr lang="cs-CZ" sz="900" b="1" i="0" u="none" strike="noStrike">
                          <a:solidFill>
                            <a:srgbClr val="0D0D0D"/>
                          </a:solidFill>
                          <a:effectLst/>
                          <a:latin typeface="Open Sans" panose="020B0606030504020204" pitchFamily="34" charset="0"/>
                        </a:rPr>
                        <a:t>Lazy</a:t>
                      </a:r>
                    </a:p>
                  </a:txBody>
                  <a:tcPr marL="7525" marR="7525" marT="7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l" fontAlgn="ctr"/>
                      <a:r>
                        <a:rPr lang="cs-CZ" sz="900" b="0" i="0" u="none" strike="noStrike">
                          <a:solidFill>
                            <a:srgbClr val="0D0D0D"/>
                          </a:solidFill>
                          <a:effectLst/>
                          <a:latin typeface="Open Sans" panose="020B0606030504020204" pitchFamily="34" charset="0"/>
                        </a:rPr>
                        <a:t> </a:t>
                      </a:r>
                    </a:p>
                  </a:txBody>
                  <a:tcPr marL="7525" marR="7525" marT="7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900" b="1" i="0" u="none" strike="noStrike">
                          <a:solidFill>
                            <a:srgbClr val="0D0D0D"/>
                          </a:solidFill>
                          <a:effectLst/>
                          <a:latin typeface="Open Sans" panose="020B0606030504020204" pitchFamily="34" charset="0"/>
                        </a:rPr>
                        <a:t>Lazy</a:t>
                      </a:r>
                    </a:p>
                  </a:txBody>
                  <a:tcPr marL="7525" marR="7525" marT="7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b="0" i="0" u="none" strike="noStrike">
                          <a:solidFill>
                            <a:srgbClr val="0D0D0D"/>
                          </a:solidFill>
                          <a:effectLst/>
                          <a:latin typeface="Open Sans" panose="020B0606030504020204" pitchFamily="34" charset="0"/>
                        </a:rPr>
                        <a:t>6,07</a:t>
                      </a:r>
                    </a:p>
                  </a:txBody>
                  <a:tcPr marL="7525" marR="7525" marT="7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b="0" i="0" u="none" strike="noStrike">
                          <a:solidFill>
                            <a:srgbClr val="0D0D0D"/>
                          </a:solidFill>
                          <a:effectLst/>
                          <a:latin typeface="Open Sans" panose="020B0606030504020204" pitchFamily="34" charset="0"/>
                        </a:rPr>
                        <a:t>černé uhlí</a:t>
                      </a:r>
                    </a:p>
                  </a:txBody>
                  <a:tcPr marL="7525" marR="7525" marT="7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b="0" i="0" u="none" strike="noStrike">
                          <a:solidFill>
                            <a:srgbClr val="0D0D0D"/>
                          </a:solidFill>
                          <a:effectLst/>
                          <a:latin typeface="Open Sans" panose="020B0606030504020204" pitchFamily="34" charset="0"/>
                        </a:rPr>
                        <a:t> </a:t>
                      </a:r>
                    </a:p>
                  </a:txBody>
                  <a:tcPr marL="7525" marR="7525" marT="7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900" b="0" i="0" u="none" strike="noStrike">
                          <a:solidFill>
                            <a:srgbClr val="0D0D0D"/>
                          </a:solidFill>
                          <a:effectLst/>
                          <a:latin typeface="Open Sans" panose="020B0606030504020204" pitchFamily="34" charset="0"/>
                        </a:rPr>
                        <a:t>Lazy</a:t>
                      </a:r>
                    </a:p>
                  </a:txBody>
                  <a:tcPr marL="7525" marR="7525" marT="7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</a:endParaRPr>
                    </a:p>
                  </a:txBody>
                  <a:tcPr marL="7525" marR="7525" marT="7525" marB="0" anchor="ctr">
                    <a:lnL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62905047"/>
                  </a:ext>
                </a:extLst>
              </a:tr>
              <a:tr h="304599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900" b="1" i="0" u="none" strike="noStrike">
                          <a:solidFill>
                            <a:srgbClr val="0D0D0D"/>
                          </a:solidFill>
                          <a:effectLst/>
                          <a:latin typeface="Open Sans" panose="020B0606030504020204" pitchFamily="34" charset="0"/>
                        </a:rPr>
                        <a:t>Dolní Suchá</a:t>
                      </a:r>
                    </a:p>
                  </a:txBody>
                  <a:tcPr marL="7525" marR="7525" marT="7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b="0" i="0" u="none" strike="noStrike">
                          <a:solidFill>
                            <a:srgbClr val="0D0D0D"/>
                          </a:solidFill>
                          <a:effectLst/>
                          <a:latin typeface="Open Sans" panose="020B0606030504020204" pitchFamily="34" charset="0"/>
                        </a:rPr>
                        <a:t>11,40</a:t>
                      </a:r>
                    </a:p>
                  </a:txBody>
                  <a:tcPr marL="7525" marR="7525" marT="7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b="0" i="0" u="none" strike="noStrike">
                          <a:solidFill>
                            <a:srgbClr val="0D0D0D"/>
                          </a:solidFill>
                          <a:effectLst/>
                          <a:latin typeface="Open Sans" panose="020B0606030504020204" pitchFamily="34" charset="0"/>
                        </a:rPr>
                        <a:t>černé uhlí</a:t>
                      </a:r>
                    </a:p>
                  </a:txBody>
                  <a:tcPr marL="7525" marR="7525" marT="7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b="0" i="0" u="none" strike="noStrike">
                          <a:solidFill>
                            <a:srgbClr val="0D0D0D"/>
                          </a:solidFill>
                          <a:effectLst/>
                          <a:latin typeface="Open Sans" panose="020B0606030504020204" pitchFamily="34" charset="0"/>
                        </a:rPr>
                        <a:t> </a:t>
                      </a:r>
                    </a:p>
                  </a:txBody>
                  <a:tcPr marL="7525" marR="7525" marT="7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l" fontAlgn="ctr"/>
                      <a:r>
                        <a:rPr lang="cs-CZ" sz="900" b="0" i="0" u="none" strike="noStrike">
                          <a:solidFill>
                            <a:srgbClr val="0D0D0D"/>
                          </a:solidFill>
                          <a:effectLst/>
                          <a:latin typeface="Open Sans" panose="020B0606030504020204" pitchFamily="34" charset="0"/>
                        </a:rPr>
                        <a:t>Dukla</a:t>
                      </a:r>
                    </a:p>
                  </a:txBody>
                  <a:tcPr marL="7525" marR="7525" marT="7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</a:endParaRPr>
                    </a:p>
                  </a:txBody>
                  <a:tcPr marL="7525" marR="7525" marT="7525" marB="0" anchor="ctr">
                    <a:lnL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01125262"/>
                  </a:ext>
                </a:extLst>
              </a:tr>
              <a:tr h="304599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900" b="1" i="0" u="none" strike="noStrike">
                          <a:solidFill>
                            <a:srgbClr val="0D0D0D"/>
                          </a:solidFill>
                          <a:effectLst/>
                          <a:latin typeface="Open Sans" panose="020B0606030504020204" pitchFamily="34" charset="0"/>
                        </a:rPr>
                        <a:t>Petřvald I</a:t>
                      </a:r>
                    </a:p>
                  </a:txBody>
                  <a:tcPr marL="7525" marR="7525" marT="7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b="0" i="0" u="none" strike="noStrike">
                          <a:solidFill>
                            <a:srgbClr val="0D0D0D"/>
                          </a:solidFill>
                          <a:effectLst/>
                          <a:latin typeface="Open Sans" panose="020B0606030504020204" pitchFamily="34" charset="0"/>
                        </a:rPr>
                        <a:t>1,62</a:t>
                      </a:r>
                    </a:p>
                  </a:txBody>
                  <a:tcPr marL="7525" marR="7525" marT="7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b="0" i="0" u="none" strike="noStrike">
                          <a:solidFill>
                            <a:srgbClr val="0D0D0D"/>
                          </a:solidFill>
                          <a:effectLst/>
                          <a:latin typeface="Open Sans" panose="020B0606030504020204" pitchFamily="34" charset="0"/>
                        </a:rPr>
                        <a:t>černé uhlí</a:t>
                      </a:r>
                    </a:p>
                  </a:txBody>
                  <a:tcPr marL="7525" marR="7525" marT="7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b="0" i="0" u="none" strike="noStrike">
                          <a:solidFill>
                            <a:srgbClr val="0D0D0D"/>
                          </a:solidFill>
                          <a:effectLst/>
                          <a:latin typeface="Open Sans" panose="020B0606030504020204" pitchFamily="34" charset="0"/>
                        </a:rPr>
                        <a:t> </a:t>
                      </a:r>
                    </a:p>
                  </a:txBody>
                  <a:tcPr marL="7525" marR="7525" marT="7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</a:endParaRPr>
                    </a:p>
                  </a:txBody>
                  <a:tcPr marL="7525" marR="7525" marT="7525" marB="0" anchor="ctr">
                    <a:lnL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91423990"/>
                  </a:ext>
                </a:extLst>
              </a:tr>
              <a:tr h="304599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</a:rPr>
                        <a:t>Závod Útlum – ČSA, Darkov</a:t>
                      </a:r>
                    </a:p>
                  </a:txBody>
                  <a:tcPr marL="7525" marR="7525" marT="7525" marB="0" vert="vert27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l" fontAlgn="ctr"/>
                      <a:r>
                        <a:rPr lang="cs-CZ" sz="900" b="1" i="0" u="none" strike="noStrike">
                          <a:solidFill>
                            <a:srgbClr val="0D0D0D"/>
                          </a:solidFill>
                          <a:effectLst/>
                          <a:latin typeface="Open Sans" panose="020B0606030504020204" pitchFamily="34" charset="0"/>
                        </a:rPr>
                        <a:t>ČSA</a:t>
                      </a:r>
                    </a:p>
                  </a:txBody>
                  <a:tcPr marL="7525" marR="7525" marT="7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900" b="0" i="0" u="none" strike="noStrike">
                          <a:solidFill>
                            <a:srgbClr val="0D0D0D"/>
                          </a:solidFill>
                          <a:effectLst/>
                          <a:latin typeface="Open Sans" panose="020B0606030504020204" pitchFamily="34" charset="0"/>
                        </a:rPr>
                        <a:t>ČSA</a:t>
                      </a:r>
                    </a:p>
                  </a:txBody>
                  <a:tcPr marL="7525" marR="7525" marT="7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900" b="1" i="0" u="none" strike="noStrike">
                          <a:solidFill>
                            <a:srgbClr val="0D0D0D"/>
                          </a:solidFill>
                          <a:effectLst/>
                          <a:latin typeface="Open Sans" panose="020B0606030504020204" pitchFamily="34" charset="0"/>
                        </a:rPr>
                        <a:t>Karviná – Doly I</a:t>
                      </a:r>
                    </a:p>
                  </a:txBody>
                  <a:tcPr marL="7525" marR="7525" marT="7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b="0" i="0" u="none" strike="noStrike">
                          <a:solidFill>
                            <a:srgbClr val="0D0D0D"/>
                          </a:solidFill>
                          <a:effectLst/>
                          <a:latin typeface="Open Sans" panose="020B0606030504020204" pitchFamily="34" charset="0"/>
                        </a:rPr>
                        <a:t>16,62</a:t>
                      </a:r>
                    </a:p>
                  </a:txBody>
                  <a:tcPr marL="7525" marR="7525" marT="7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b="0" i="0" u="none" strike="noStrike">
                          <a:solidFill>
                            <a:srgbClr val="0D0D0D"/>
                          </a:solidFill>
                          <a:effectLst/>
                          <a:latin typeface="Open Sans" panose="020B0606030504020204" pitchFamily="34" charset="0"/>
                        </a:rPr>
                        <a:t>černé uhlí</a:t>
                      </a:r>
                    </a:p>
                  </a:txBody>
                  <a:tcPr marL="7525" marR="7525" marT="7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b="0" i="0" u="none" strike="noStrike">
                          <a:solidFill>
                            <a:srgbClr val="0D0D0D"/>
                          </a:solidFill>
                          <a:effectLst/>
                          <a:latin typeface="Open Sans" panose="020B0606030504020204" pitchFamily="34" charset="0"/>
                        </a:rPr>
                        <a:t>metan</a:t>
                      </a:r>
                    </a:p>
                  </a:txBody>
                  <a:tcPr marL="7525" marR="7525" marT="7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900" b="0" i="0" u="none" strike="noStrike">
                          <a:solidFill>
                            <a:srgbClr val="0D0D0D"/>
                          </a:solidFill>
                          <a:effectLst/>
                          <a:latin typeface="Open Sans" panose="020B0606030504020204" pitchFamily="34" charset="0"/>
                        </a:rPr>
                        <a:t>ČSA</a:t>
                      </a:r>
                    </a:p>
                  </a:txBody>
                  <a:tcPr marL="7525" marR="7525" marT="7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</a:endParaRPr>
                    </a:p>
                  </a:txBody>
                  <a:tcPr marL="7525" marR="7525" marT="7525" marB="0" anchor="ctr">
                    <a:lnL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23711774"/>
                  </a:ext>
                </a:extLst>
              </a:tr>
              <a:tr h="304599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900" b="0" i="0" u="none" strike="noStrike">
                          <a:solidFill>
                            <a:srgbClr val="0D0D0D"/>
                          </a:solidFill>
                          <a:effectLst/>
                          <a:latin typeface="Open Sans" panose="020B0606030504020204" pitchFamily="34" charset="0"/>
                        </a:rPr>
                        <a:t>Doubrava sever</a:t>
                      </a:r>
                    </a:p>
                  </a:txBody>
                  <a:tcPr marL="7525" marR="7525" marT="7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900" b="1" i="0" u="none" strike="noStrike">
                          <a:solidFill>
                            <a:srgbClr val="0D0D0D"/>
                          </a:solidFill>
                          <a:effectLst/>
                          <a:latin typeface="Open Sans" panose="020B0606030504020204" pitchFamily="34" charset="0"/>
                        </a:rPr>
                        <a:t>Doubrava u Orlové  </a:t>
                      </a:r>
                    </a:p>
                  </a:txBody>
                  <a:tcPr marL="7525" marR="7525" marT="7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b="0" i="0" u="none" strike="noStrike">
                          <a:solidFill>
                            <a:srgbClr val="0D0D0D"/>
                          </a:solidFill>
                          <a:effectLst/>
                          <a:latin typeface="Open Sans" panose="020B0606030504020204" pitchFamily="34" charset="0"/>
                        </a:rPr>
                        <a:t>9,54</a:t>
                      </a:r>
                    </a:p>
                  </a:txBody>
                  <a:tcPr marL="7525" marR="7525" marT="7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b="0" i="0" u="none" strike="noStrike">
                          <a:solidFill>
                            <a:srgbClr val="0D0D0D"/>
                          </a:solidFill>
                          <a:effectLst/>
                          <a:latin typeface="Open Sans" panose="020B0606030504020204" pitchFamily="34" charset="0"/>
                        </a:rPr>
                        <a:t>černé uhlí</a:t>
                      </a:r>
                    </a:p>
                  </a:txBody>
                  <a:tcPr marL="7525" marR="7525" marT="7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b="0" i="0" u="none" strike="noStrike">
                          <a:solidFill>
                            <a:srgbClr val="0D0D0D"/>
                          </a:solidFill>
                          <a:effectLst/>
                          <a:latin typeface="Open Sans" panose="020B0606030504020204" pitchFamily="34" charset="0"/>
                        </a:rPr>
                        <a:t> </a:t>
                      </a:r>
                    </a:p>
                  </a:txBody>
                  <a:tcPr marL="7525" marR="7525" marT="7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900" b="0" i="0" u="none" strike="noStrike">
                          <a:solidFill>
                            <a:srgbClr val="0D0D0D"/>
                          </a:solidFill>
                          <a:effectLst/>
                          <a:latin typeface="Open Sans" panose="020B0606030504020204" pitchFamily="34" charset="0"/>
                        </a:rPr>
                        <a:t>Doubrava  </a:t>
                      </a:r>
                    </a:p>
                  </a:txBody>
                  <a:tcPr marL="7525" marR="7525" marT="7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</a:endParaRPr>
                    </a:p>
                  </a:txBody>
                  <a:tcPr marL="7525" marR="7525" marT="7525" marB="0" anchor="ctr">
                    <a:lnL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34363012"/>
                  </a:ext>
                </a:extLst>
              </a:tr>
              <a:tr h="304599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l" fontAlgn="ctr"/>
                      <a:r>
                        <a:rPr lang="cs-CZ" sz="900" b="1" i="0" u="none" strike="noStrike">
                          <a:solidFill>
                            <a:srgbClr val="0D0D0D"/>
                          </a:solidFill>
                          <a:effectLst/>
                          <a:latin typeface="Open Sans" panose="020B0606030504020204" pitchFamily="34" charset="0"/>
                        </a:rPr>
                        <a:t>Darkov</a:t>
                      </a:r>
                    </a:p>
                  </a:txBody>
                  <a:tcPr marL="7525" marR="7525" marT="7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900" b="0" i="0" u="none" strike="noStrike">
                          <a:solidFill>
                            <a:srgbClr val="0D0D0D"/>
                          </a:solidFill>
                          <a:effectLst/>
                          <a:latin typeface="Open Sans" panose="020B0606030504020204" pitchFamily="34" charset="0"/>
                        </a:rPr>
                        <a:t>Darkov ÚZ</a:t>
                      </a:r>
                    </a:p>
                  </a:txBody>
                  <a:tcPr marL="7525" marR="7525" marT="7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900" b="1" i="0" u="none" strike="noStrike">
                          <a:solidFill>
                            <a:srgbClr val="0D0D0D"/>
                          </a:solidFill>
                          <a:effectLst/>
                          <a:latin typeface="Open Sans" panose="020B0606030504020204" pitchFamily="34" charset="0"/>
                        </a:rPr>
                        <a:t>Karviná – Doly II</a:t>
                      </a:r>
                    </a:p>
                  </a:txBody>
                  <a:tcPr marL="7525" marR="7525" marT="7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b="0" i="0" u="none" strike="noStrike">
                          <a:solidFill>
                            <a:srgbClr val="0D0D0D"/>
                          </a:solidFill>
                          <a:effectLst/>
                          <a:latin typeface="Open Sans" panose="020B0606030504020204" pitchFamily="34" charset="0"/>
                        </a:rPr>
                        <a:t>9,35</a:t>
                      </a:r>
                    </a:p>
                  </a:txBody>
                  <a:tcPr marL="7525" marR="7525" marT="7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b="0" i="0" u="none" strike="noStrike">
                          <a:solidFill>
                            <a:srgbClr val="0D0D0D"/>
                          </a:solidFill>
                          <a:effectLst/>
                          <a:latin typeface="Open Sans" panose="020B0606030504020204" pitchFamily="34" charset="0"/>
                        </a:rPr>
                        <a:t>černé uhlí</a:t>
                      </a:r>
                    </a:p>
                  </a:txBody>
                  <a:tcPr marL="7525" marR="7525" marT="7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b="0" i="0" u="none" strike="noStrike">
                          <a:solidFill>
                            <a:srgbClr val="0D0D0D"/>
                          </a:solidFill>
                          <a:effectLst/>
                          <a:latin typeface="Open Sans" panose="020B0606030504020204" pitchFamily="34" charset="0"/>
                        </a:rPr>
                        <a:t> </a:t>
                      </a:r>
                    </a:p>
                  </a:txBody>
                  <a:tcPr marL="7525" marR="7525" marT="7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l" fontAlgn="ctr"/>
                      <a:r>
                        <a:rPr lang="cs-CZ" sz="900" b="0" i="0" u="none" strike="noStrike">
                          <a:solidFill>
                            <a:srgbClr val="0D0D0D"/>
                          </a:solidFill>
                          <a:effectLst/>
                          <a:latin typeface="Open Sans" panose="020B0606030504020204" pitchFamily="34" charset="0"/>
                        </a:rPr>
                        <a:t>Darkov</a:t>
                      </a:r>
                    </a:p>
                  </a:txBody>
                  <a:tcPr marL="7525" marR="7525" marT="7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</a:endParaRPr>
                    </a:p>
                  </a:txBody>
                  <a:tcPr marL="7525" marR="7525" marT="7525" marB="0" anchor="ctr">
                    <a:lnL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69714120"/>
                  </a:ext>
                </a:extLst>
              </a:tr>
              <a:tr h="304599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900" b="0" i="0" u="none" strike="noStrike">
                          <a:solidFill>
                            <a:srgbClr val="0D0D0D"/>
                          </a:solidFill>
                          <a:effectLst/>
                          <a:latin typeface="Open Sans" panose="020B0606030504020204" pitchFamily="34" charset="0"/>
                        </a:rPr>
                        <a:t>Darkov PZ</a:t>
                      </a:r>
                    </a:p>
                  </a:txBody>
                  <a:tcPr marL="7525" marR="7525" marT="7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900" b="1" i="0" u="none" strike="noStrike">
                          <a:solidFill>
                            <a:srgbClr val="0D0D0D"/>
                          </a:solidFill>
                          <a:effectLst/>
                          <a:latin typeface="Open Sans" panose="020B0606030504020204" pitchFamily="34" charset="0"/>
                        </a:rPr>
                        <a:t>Darkov</a:t>
                      </a:r>
                    </a:p>
                  </a:txBody>
                  <a:tcPr marL="7525" marR="7525" marT="7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b="0" i="0" u="none" strike="noStrike">
                          <a:solidFill>
                            <a:srgbClr val="0D0D0D"/>
                          </a:solidFill>
                          <a:effectLst/>
                          <a:latin typeface="Open Sans" panose="020B0606030504020204" pitchFamily="34" charset="0"/>
                        </a:rPr>
                        <a:t>5,08</a:t>
                      </a:r>
                    </a:p>
                  </a:txBody>
                  <a:tcPr marL="7525" marR="7525" marT="7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b="0" i="0" u="none" strike="noStrike">
                          <a:solidFill>
                            <a:srgbClr val="0D0D0D"/>
                          </a:solidFill>
                          <a:effectLst/>
                          <a:latin typeface="Open Sans" panose="020B0606030504020204" pitchFamily="34" charset="0"/>
                        </a:rPr>
                        <a:t>černé uhlí</a:t>
                      </a:r>
                    </a:p>
                  </a:txBody>
                  <a:tcPr marL="7525" marR="7525" marT="7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b="0" i="0" u="none" strike="noStrike">
                          <a:solidFill>
                            <a:srgbClr val="0D0D0D"/>
                          </a:solidFill>
                          <a:effectLst/>
                          <a:latin typeface="Open Sans" panose="020B0606030504020204" pitchFamily="34" charset="0"/>
                        </a:rPr>
                        <a:t>metan</a:t>
                      </a:r>
                    </a:p>
                  </a:txBody>
                  <a:tcPr marL="7525" marR="7525" marT="7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</a:endParaRPr>
                    </a:p>
                  </a:txBody>
                  <a:tcPr marL="7525" marR="7525" marT="7525" marB="0" anchor="ctr">
                    <a:lnL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70846115"/>
                  </a:ext>
                </a:extLst>
              </a:tr>
              <a:tr h="219571"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cs-CZ" sz="900" b="1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</a:rPr>
                        <a:t>C E L K E M</a:t>
                      </a:r>
                    </a:p>
                  </a:txBody>
                  <a:tcPr marL="7525" marR="7525" marT="7525" marB="0" anchor="ctr">
                    <a:lnL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b="1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</a:rPr>
                        <a:t>9</a:t>
                      </a:r>
                    </a:p>
                  </a:txBody>
                  <a:tcPr marL="7525" marR="7525" marT="7525" marB="0" anchor="ctr">
                    <a:lnL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b="1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</a:rPr>
                        <a:t>165,36</a:t>
                      </a:r>
                    </a:p>
                  </a:txBody>
                  <a:tcPr marL="7525" marR="7525" marT="7525" marB="0" anchor="ctr">
                    <a:lnL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</a:rPr>
                        <a:t> </a:t>
                      </a:r>
                    </a:p>
                  </a:txBody>
                  <a:tcPr marL="7525" marR="7525" marT="7525" marB="0" anchor="ctr">
                    <a:lnL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</a:rPr>
                        <a:t> </a:t>
                      </a:r>
                    </a:p>
                  </a:txBody>
                  <a:tcPr marL="7525" marR="7525" marT="7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</a:rPr>
                        <a:t> </a:t>
                      </a:r>
                    </a:p>
                  </a:txBody>
                  <a:tcPr marL="7525" marR="7525" marT="7525" marB="0" anchor="ctr">
                    <a:lnL>
                      <a:noFill/>
                    </a:lnL>
                    <a:lnR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</a:endParaRPr>
                    </a:p>
                  </a:txBody>
                  <a:tcPr marL="7525" marR="7525" marT="7525" marB="0" anchor="ctr">
                    <a:lnL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77107085"/>
                  </a:ext>
                </a:extLst>
              </a:tr>
              <a:tr h="178910">
                <a:tc>
                  <a:txBody>
                    <a:bodyPr/>
                    <a:lstStyle/>
                    <a:p>
                      <a:pPr algn="l" fontAlgn="ctr"/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</a:endParaRPr>
                    </a:p>
                  </a:txBody>
                  <a:tcPr marL="7525" marR="7525" marT="7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</a:endParaRPr>
                    </a:p>
                  </a:txBody>
                  <a:tcPr marL="7525" marR="7525" marT="7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</a:endParaRPr>
                    </a:p>
                  </a:txBody>
                  <a:tcPr marL="7525" marR="7525" marT="7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</a:endParaRPr>
                    </a:p>
                  </a:txBody>
                  <a:tcPr marL="7525" marR="7525" marT="7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</a:endParaRPr>
                    </a:p>
                  </a:txBody>
                  <a:tcPr marL="7525" marR="7525" marT="7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</a:endParaRPr>
                    </a:p>
                  </a:txBody>
                  <a:tcPr marL="7525" marR="7525" marT="7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</a:endParaRPr>
                    </a:p>
                  </a:txBody>
                  <a:tcPr marL="7525" marR="7525" marT="7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</a:endParaRPr>
                    </a:p>
                  </a:txBody>
                  <a:tcPr marL="7525" marR="7525" marT="7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</a:endParaRPr>
                    </a:p>
                  </a:txBody>
                  <a:tcPr marL="7525" marR="7525" marT="7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cs-CZ" sz="900" b="0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</a:endParaRPr>
                    </a:p>
                  </a:txBody>
                  <a:tcPr marL="7525" marR="7525" marT="7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0397417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20075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3311551-37CF-D904-326D-8A1DB17BDE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sz="4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Rekapitulace jam v lokalitách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E77C76AA-8264-2848-6911-99EAECBDBB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9A9FAD-9D06-491B-8E26-73BBA3023D92}" type="slidenum">
              <a:rPr lang="cs-CZ" smtClean="0"/>
              <a:t>12</a:t>
            </a:fld>
            <a:endParaRPr lang="cs-CZ"/>
          </a:p>
        </p:txBody>
      </p:sp>
      <p:pic>
        <p:nvPicPr>
          <p:cNvPr id="45" name="Obrázek 44">
            <a:extLst>
              <a:ext uri="{FF2B5EF4-FFF2-40B4-BE49-F238E27FC236}">
                <a16:creationId xmlns:a16="http://schemas.microsoft.com/office/drawing/2014/main" id="{16E67EC6-9C7D-1D7B-EAAC-0C5D60600DA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3899" y="310896"/>
            <a:ext cx="720000" cy="720000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D8573B2C-61AE-17A1-332E-4D4D11B328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6231" y="1570050"/>
            <a:ext cx="8139537" cy="4537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5983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7322A5A-16B1-C282-A281-C761FC7E50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Udržovaná důlní díla převedených lokalit (m)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0DD5000A-A407-D890-C149-2CFE7A8727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9A9FAD-9D06-491B-8E26-73BBA3023D92}" type="slidenum">
              <a:rPr lang="cs-CZ" smtClean="0"/>
              <a:t>13</a:t>
            </a:fld>
            <a:endParaRPr lang="cs-CZ"/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id="{13CB419E-ED2D-F8BB-5736-C8BCE336573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3899" y="310896"/>
            <a:ext cx="720000" cy="720000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BB752F36-5629-EF4E-2F58-9CF5262D26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6233" y="2052637"/>
            <a:ext cx="8280685" cy="3582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6392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Obrázek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0971" y="321855"/>
            <a:ext cx="720000" cy="720000"/>
          </a:xfrm>
          <a:prstGeom prst="rect">
            <a:avLst/>
          </a:prstGeom>
        </p:spPr>
      </p:pic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9A9FAD-9D06-491B-8E26-73BBA3023D92}" type="slidenum">
              <a:rPr lang="cs-CZ" smtClean="0"/>
              <a:t>14</a:t>
            </a:fld>
            <a:endParaRPr lang="cs-CZ"/>
          </a:p>
        </p:txBody>
      </p:sp>
      <p:sp>
        <p:nvSpPr>
          <p:cNvPr id="6" name="Nadpis 1">
            <a:extLst>
              <a:ext uri="{FF2B5EF4-FFF2-40B4-BE49-F238E27FC236}">
                <a16:creationId xmlns:a16="http://schemas.microsoft.com/office/drawing/2014/main" id="{E8D03F1A-FF8C-4398-BD02-FF00CDF3C8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1903" y="323199"/>
            <a:ext cx="11339067" cy="718656"/>
          </a:xfrm>
        </p:spPr>
        <p:txBody>
          <a:bodyPr anchor="t">
            <a:noAutofit/>
          </a:bodyPr>
          <a:lstStyle/>
          <a:p>
            <a:pPr>
              <a:lnSpc>
                <a:spcPct val="100000"/>
              </a:lnSpc>
            </a:pPr>
            <a:r>
              <a:rPr lang="cs-CZ" sz="4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Stavy zaměstnanců </a:t>
            </a:r>
            <a:br>
              <a:rPr lang="cs-CZ" sz="4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cs-CZ" sz="4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br>
              <a:rPr lang="cs-CZ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cs-CZ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endParaRPr lang="cs-CZ" sz="24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B5C30799-E5C4-4BF9-9855-6C50034B6320}"/>
              </a:ext>
            </a:extLst>
          </p:cNvPr>
          <p:cNvSpPr txBox="1"/>
          <p:nvPr/>
        </p:nvSpPr>
        <p:spPr>
          <a:xfrm>
            <a:off x="725864" y="1224911"/>
            <a:ext cx="10405107" cy="8790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cs-CZ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1. vlna </a:t>
            </a:r>
            <a:r>
              <a:rPr lang="cs-CZ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– </a:t>
            </a:r>
            <a:r>
              <a:rPr lang="cs-CZ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 1.1. 2021 přešlo celkem    748 zaměstnanců, z toho 200 pokračuje ve s. p. DIAMO</a:t>
            </a:r>
            <a:endParaRPr lang="cs-CZ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150000"/>
              </a:lnSpc>
            </a:pPr>
            <a:r>
              <a:rPr lang="cs-CZ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2. vlna </a:t>
            </a:r>
            <a:r>
              <a:rPr lang="cs-CZ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– </a:t>
            </a:r>
            <a:r>
              <a:rPr lang="cs-CZ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 1.3. 2021 přešlo celkem 1 743 zaměstnanců, z toho 493 pokračuje ve s. p. DIAMO</a:t>
            </a:r>
            <a:r>
              <a:rPr lang="cs-CZ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432935A1-D7BB-40F0-A3D9-8391FEA51E59}"/>
              </a:ext>
            </a:extLst>
          </p:cNvPr>
          <p:cNvSpPr txBox="1"/>
          <p:nvPr/>
        </p:nvSpPr>
        <p:spPr>
          <a:xfrm>
            <a:off x="725864" y="2375924"/>
            <a:ext cx="3674120" cy="4635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cs-CZ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Stav zaměstnanců k 1. 7. 2022: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00DBC29F-FB8B-D007-38B8-2768339453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90502" y="3111438"/>
            <a:ext cx="5680429" cy="2773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316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3E82D61-3C46-355A-C37E-F7D7CA6EDD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4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Důlní lokality - Jižní část  </a:t>
            </a:r>
            <a:br>
              <a:rPr lang="cs-CZ" sz="4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cs-CZ" sz="4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cs-CZ" sz="36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Lokalita Frenštát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64190D9B-DF2F-271B-9B0F-0F04BDCD80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9A9FAD-9D06-491B-8E26-73BBA3023D92}" type="slidenum">
              <a:rPr lang="cs-CZ" smtClean="0"/>
              <a:t>15</a:t>
            </a:fld>
            <a:endParaRPr lang="cs-CZ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0FA86C22-5ACC-F886-AE65-23F9B0866C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172966"/>
            <a:ext cx="5529551" cy="3145809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0C44024E-3322-8CD1-CB7D-510A53697AC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3899" y="310896"/>
            <a:ext cx="720000" cy="720000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6CBA0AD3-7F2D-00DC-10A1-25DD99A528EB}"/>
              </a:ext>
            </a:extLst>
          </p:cNvPr>
          <p:cNvSpPr txBox="1"/>
          <p:nvPr/>
        </p:nvSpPr>
        <p:spPr>
          <a:xfrm>
            <a:off x="6367751" y="2080807"/>
            <a:ext cx="55286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cs-CZ" dirty="0"/>
              <a:t>Zahájení výstavby dnešního areálu	r. 1981 </a:t>
            </a:r>
          </a:p>
          <a:p>
            <a:pPr algn="just"/>
            <a:r>
              <a:rPr lang="cs-CZ" dirty="0"/>
              <a:t>Ukončení hloubení jam  F4/F5	r. 1994/r.1990</a:t>
            </a:r>
          </a:p>
          <a:p>
            <a:pPr algn="just"/>
            <a:r>
              <a:rPr lang="cs-CZ" dirty="0"/>
              <a:t>Konzervační režim dolu		r. 1995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417802F9-019A-92BE-4243-357280BBFCC9}"/>
              </a:ext>
            </a:extLst>
          </p:cNvPr>
          <p:cNvSpPr txBox="1"/>
          <p:nvPr/>
        </p:nvSpPr>
        <p:spPr>
          <a:xfrm>
            <a:off x="6403965" y="3505948"/>
            <a:ext cx="545622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Legislativa:</a:t>
            </a:r>
          </a:p>
          <a:p>
            <a:r>
              <a:rPr lang="cs-CZ" dirty="0"/>
              <a:t>EIA – platná Dokumentace pro záměr likvidace. Závazné souhlasné stanovisko MŽP vydáno 12.12.2020</a:t>
            </a:r>
          </a:p>
          <a:p>
            <a:r>
              <a:rPr lang="cs-CZ" dirty="0"/>
              <a:t>Zásoby odepsány převedením do nebilančních zásob</a:t>
            </a:r>
          </a:p>
          <a:p>
            <a:r>
              <a:rPr lang="cs-CZ" dirty="0"/>
              <a:t>Projekty likvidace HDD – zpracovány pro jámy F4 a F5</a:t>
            </a:r>
          </a:p>
          <a:p>
            <a:r>
              <a:rPr lang="cs-CZ" dirty="0"/>
              <a:t>Rozhodnutím OBÚ povolena HČ likvidace HDD F4 a F5</a:t>
            </a:r>
          </a:p>
          <a:p>
            <a:r>
              <a:rPr lang="cs-CZ" dirty="0"/>
              <a:t>Proběhlo řízení na změnu využití území pro návoz NZM s nabytím právní moci dne 19.4.2022</a:t>
            </a:r>
          </a:p>
        </p:txBody>
      </p:sp>
    </p:spTree>
    <p:extLst>
      <p:ext uri="{BB962C8B-B14F-4D97-AF65-F5344CB8AC3E}">
        <p14:creationId xmlns:p14="http://schemas.microsoft.com/office/powerpoint/2010/main" val="197496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EF72DF5-A0C8-67F9-B255-419CBE5A73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4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Důlní lokality - Jižní část  </a:t>
            </a:r>
            <a:br>
              <a:rPr lang="cs-CZ" sz="4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cs-CZ" sz="4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cs-CZ" sz="36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Lokalita Frenštát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3235A59B-5144-D972-61B3-615B2F390E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9A9FAD-9D06-491B-8E26-73BBA3023D92}" type="slidenum">
              <a:rPr lang="cs-CZ" smtClean="0"/>
              <a:t>16</a:t>
            </a:fld>
            <a:endParaRPr lang="cs-CZ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DD4D8DA3-321F-B079-C778-CE09045792C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3899" y="310896"/>
            <a:ext cx="720000" cy="720000"/>
          </a:xfrm>
          <a:prstGeom prst="rect">
            <a:avLst/>
          </a:prstGeom>
        </p:spPr>
      </p:pic>
      <p:graphicFrame>
        <p:nvGraphicFramePr>
          <p:cNvPr id="6" name="Tabulka 5">
            <a:extLst>
              <a:ext uri="{FF2B5EF4-FFF2-40B4-BE49-F238E27FC236}">
                <a16:creationId xmlns:a16="http://schemas.microsoft.com/office/drawing/2014/main" id="{C6279D53-86AB-FF73-4E65-8C1FF85A2FD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81363003"/>
              </p:ext>
            </p:extLst>
          </p:nvPr>
        </p:nvGraphicFramePr>
        <p:xfrm>
          <a:off x="2399168" y="2688879"/>
          <a:ext cx="6817260" cy="216377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92377">
                  <a:extLst>
                    <a:ext uri="{9D8B030D-6E8A-4147-A177-3AD203B41FA5}">
                      <a16:colId xmlns:a16="http://schemas.microsoft.com/office/drawing/2014/main" val="1144158508"/>
                    </a:ext>
                  </a:extLst>
                </a:gridCol>
                <a:gridCol w="695395">
                  <a:extLst>
                    <a:ext uri="{9D8B030D-6E8A-4147-A177-3AD203B41FA5}">
                      <a16:colId xmlns:a16="http://schemas.microsoft.com/office/drawing/2014/main" val="1823636236"/>
                    </a:ext>
                  </a:extLst>
                </a:gridCol>
                <a:gridCol w="799145">
                  <a:extLst>
                    <a:ext uri="{9D8B030D-6E8A-4147-A177-3AD203B41FA5}">
                      <a16:colId xmlns:a16="http://schemas.microsoft.com/office/drawing/2014/main" val="568139167"/>
                    </a:ext>
                  </a:extLst>
                </a:gridCol>
                <a:gridCol w="799145">
                  <a:extLst>
                    <a:ext uri="{9D8B030D-6E8A-4147-A177-3AD203B41FA5}">
                      <a16:colId xmlns:a16="http://schemas.microsoft.com/office/drawing/2014/main" val="462875010"/>
                    </a:ext>
                  </a:extLst>
                </a:gridCol>
                <a:gridCol w="696097">
                  <a:extLst>
                    <a:ext uri="{9D8B030D-6E8A-4147-A177-3AD203B41FA5}">
                      <a16:colId xmlns:a16="http://schemas.microsoft.com/office/drawing/2014/main" val="790175127"/>
                    </a:ext>
                  </a:extLst>
                </a:gridCol>
                <a:gridCol w="1092864">
                  <a:extLst>
                    <a:ext uri="{9D8B030D-6E8A-4147-A177-3AD203B41FA5}">
                      <a16:colId xmlns:a16="http://schemas.microsoft.com/office/drawing/2014/main" val="989725148"/>
                    </a:ext>
                  </a:extLst>
                </a:gridCol>
                <a:gridCol w="1092864">
                  <a:extLst>
                    <a:ext uri="{9D8B030D-6E8A-4147-A177-3AD203B41FA5}">
                      <a16:colId xmlns:a16="http://schemas.microsoft.com/office/drawing/2014/main" val="1951104357"/>
                    </a:ext>
                  </a:extLst>
                </a:gridCol>
                <a:gridCol w="749373">
                  <a:extLst>
                    <a:ext uri="{9D8B030D-6E8A-4147-A177-3AD203B41FA5}">
                      <a16:colId xmlns:a16="http://schemas.microsoft.com/office/drawing/2014/main" val="4069983697"/>
                    </a:ext>
                  </a:extLst>
                </a:gridCol>
              </a:tblGrid>
              <a:tr h="802030">
                <a:tc>
                  <a:txBody>
                    <a:bodyPr/>
                    <a:lstStyle/>
                    <a:p>
                      <a:pPr algn="ctr"/>
                      <a:r>
                        <a:rPr lang="cs-CZ" sz="1000">
                          <a:effectLst/>
                        </a:rPr>
                        <a:t>Název</a:t>
                      </a:r>
                      <a:endParaRPr lang="cs-CZ" sz="1100">
                        <a:effectLst/>
                      </a:endParaRPr>
                    </a:p>
                    <a:p>
                      <a:pPr algn="ctr"/>
                      <a:r>
                        <a:rPr lang="cs-CZ" sz="1000">
                          <a:effectLst/>
                        </a:rPr>
                        <a:t>jámy</a:t>
                      </a:r>
                      <a:endParaRPr lang="cs-CZ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00">
                          <a:effectLst/>
                        </a:rPr>
                        <a:t>Funkce</a:t>
                      </a:r>
                      <a:endParaRPr lang="cs-CZ" sz="1100">
                        <a:effectLst/>
                      </a:endParaRPr>
                    </a:p>
                    <a:p>
                      <a:pPr algn="ctr"/>
                      <a:r>
                        <a:rPr lang="cs-CZ" sz="1000">
                          <a:effectLst/>
                        </a:rPr>
                        <a:t>jámy</a:t>
                      </a:r>
                      <a:endParaRPr lang="cs-CZ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00">
                          <a:effectLst/>
                        </a:rPr>
                        <a:t>Kóta ohlubně</a:t>
                      </a:r>
                      <a:endParaRPr lang="cs-CZ" sz="1100">
                        <a:effectLst/>
                      </a:endParaRPr>
                    </a:p>
                    <a:p>
                      <a:pPr algn="ctr"/>
                      <a:r>
                        <a:rPr lang="cs-CZ" sz="1000">
                          <a:effectLst/>
                        </a:rPr>
                        <a:t>[m B.p.v.]</a:t>
                      </a:r>
                      <a:endParaRPr lang="cs-CZ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00">
                          <a:effectLst/>
                        </a:rPr>
                        <a:t>Kóta dna jámy</a:t>
                      </a:r>
                      <a:endParaRPr lang="cs-CZ" sz="1100">
                        <a:effectLst/>
                      </a:endParaRPr>
                    </a:p>
                    <a:p>
                      <a:pPr algn="ctr"/>
                      <a:r>
                        <a:rPr lang="cs-CZ" sz="1000">
                          <a:effectLst/>
                        </a:rPr>
                        <a:t>[m B.p.v.]</a:t>
                      </a:r>
                      <a:endParaRPr lang="cs-CZ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00">
                          <a:effectLst/>
                        </a:rPr>
                        <a:t>Celková hloubka</a:t>
                      </a:r>
                      <a:endParaRPr lang="cs-CZ" sz="1100">
                        <a:effectLst/>
                      </a:endParaRPr>
                    </a:p>
                    <a:p>
                      <a:pPr algn="ctr"/>
                      <a:r>
                        <a:rPr lang="cs-CZ" sz="1000">
                          <a:effectLst/>
                        </a:rPr>
                        <a:t>[m]</a:t>
                      </a:r>
                      <a:endParaRPr lang="cs-CZ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00">
                          <a:effectLst/>
                        </a:rPr>
                        <a:t>Průměr</a:t>
                      </a:r>
                      <a:endParaRPr lang="cs-CZ" sz="1100">
                        <a:effectLst/>
                      </a:endParaRPr>
                    </a:p>
                    <a:p>
                      <a:pPr algn="ctr"/>
                      <a:r>
                        <a:rPr lang="cs-CZ" sz="1000">
                          <a:effectLst/>
                        </a:rPr>
                        <a:t>[m]</a:t>
                      </a:r>
                      <a:endParaRPr lang="cs-CZ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00">
                          <a:effectLst/>
                        </a:rPr>
                        <a:t>Úsek jámy</a:t>
                      </a:r>
                      <a:endParaRPr lang="cs-CZ" sz="1100">
                        <a:effectLst/>
                      </a:endParaRPr>
                    </a:p>
                    <a:p>
                      <a:pPr algn="ctr"/>
                      <a:r>
                        <a:rPr lang="cs-CZ" sz="1000">
                          <a:effectLst/>
                        </a:rPr>
                        <a:t>od–do</a:t>
                      </a:r>
                      <a:endParaRPr lang="cs-CZ" sz="1100">
                        <a:effectLst/>
                      </a:endParaRPr>
                    </a:p>
                    <a:p>
                      <a:pPr algn="ctr"/>
                      <a:r>
                        <a:rPr lang="cs-CZ" sz="1000">
                          <a:effectLst/>
                        </a:rPr>
                        <a:t>[m]  [m]</a:t>
                      </a:r>
                      <a:endParaRPr lang="cs-CZ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00">
                          <a:effectLst/>
                        </a:rPr>
                        <a:t>Délka</a:t>
                      </a:r>
                      <a:endParaRPr lang="cs-CZ" sz="1100">
                        <a:effectLst/>
                      </a:endParaRPr>
                    </a:p>
                    <a:p>
                      <a:pPr algn="ctr"/>
                      <a:r>
                        <a:rPr lang="cs-CZ" sz="1000">
                          <a:effectLst/>
                        </a:rPr>
                        <a:t>Úseku</a:t>
                      </a:r>
                      <a:endParaRPr lang="cs-CZ" sz="1100">
                        <a:effectLst/>
                      </a:endParaRPr>
                    </a:p>
                    <a:p>
                      <a:pPr algn="ctr"/>
                      <a:r>
                        <a:rPr lang="cs-CZ" sz="1000">
                          <a:effectLst/>
                        </a:rPr>
                        <a:t>[m]</a:t>
                      </a:r>
                      <a:endParaRPr lang="cs-CZ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287808993"/>
                  </a:ext>
                </a:extLst>
              </a:tr>
              <a:tr h="340437">
                <a:tc rowSpan="3">
                  <a:txBody>
                    <a:bodyPr/>
                    <a:lstStyle/>
                    <a:p>
                      <a:pPr algn="ctr"/>
                      <a:r>
                        <a:rPr lang="cs-CZ" sz="1000">
                          <a:effectLst/>
                        </a:rPr>
                        <a:t>Vj č. 4 (F4)</a:t>
                      </a:r>
                      <a:endParaRPr lang="cs-CZ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cs-CZ" sz="1000">
                          <a:effectLst/>
                        </a:rPr>
                        <a:t>výdušná</a:t>
                      </a:r>
                      <a:endParaRPr lang="cs-CZ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cs-CZ" sz="1000">
                          <a:effectLst/>
                        </a:rPr>
                        <a:t>+455</a:t>
                      </a:r>
                      <a:endParaRPr lang="cs-CZ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cs-CZ" sz="1000">
                          <a:effectLst/>
                        </a:rPr>
                        <a:t>-448</a:t>
                      </a:r>
                      <a:endParaRPr lang="cs-CZ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cs-CZ" sz="1000">
                          <a:effectLst/>
                        </a:rPr>
                        <a:t>903</a:t>
                      </a:r>
                      <a:endParaRPr lang="cs-CZ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00">
                          <a:effectLst/>
                        </a:rPr>
                        <a:t>8,5</a:t>
                      </a:r>
                      <a:endParaRPr lang="cs-CZ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00">
                          <a:effectLst/>
                        </a:rPr>
                        <a:t>+455 až +175</a:t>
                      </a:r>
                      <a:endParaRPr lang="cs-CZ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00">
                          <a:effectLst/>
                        </a:rPr>
                        <a:t>280</a:t>
                      </a:r>
                      <a:endParaRPr lang="cs-CZ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723742871"/>
                  </a:ext>
                </a:extLst>
              </a:tr>
              <a:tr h="340437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00">
                          <a:effectLst/>
                        </a:rPr>
                        <a:t>7,5</a:t>
                      </a:r>
                      <a:endParaRPr lang="cs-CZ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00">
                          <a:effectLst/>
                        </a:rPr>
                        <a:t>+175 až -423</a:t>
                      </a:r>
                      <a:endParaRPr lang="cs-CZ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00">
                          <a:effectLst/>
                        </a:rPr>
                        <a:t>598</a:t>
                      </a:r>
                      <a:endParaRPr lang="cs-CZ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531685562"/>
                  </a:ext>
                </a:extLst>
              </a:tr>
              <a:tr h="340437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00">
                          <a:effectLst/>
                        </a:rPr>
                        <a:t>8,5</a:t>
                      </a:r>
                      <a:endParaRPr lang="cs-CZ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00">
                          <a:effectLst/>
                        </a:rPr>
                        <a:t>-423 až -448</a:t>
                      </a:r>
                      <a:endParaRPr lang="cs-CZ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00">
                          <a:effectLst/>
                        </a:rPr>
                        <a:t>25</a:t>
                      </a:r>
                      <a:endParaRPr lang="cs-CZ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846661032"/>
                  </a:ext>
                </a:extLst>
              </a:tr>
              <a:tr h="340437">
                <a:tc>
                  <a:txBody>
                    <a:bodyPr/>
                    <a:lstStyle/>
                    <a:p>
                      <a:pPr algn="ctr"/>
                      <a:r>
                        <a:rPr lang="cs-CZ" sz="1000">
                          <a:effectLst/>
                        </a:rPr>
                        <a:t>Tj č. 5 (F5)</a:t>
                      </a:r>
                      <a:endParaRPr lang="cs-CZ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00">
                          <a:effectLst/>
                        </a:rPr>
                        <a:t>vtažná</a:t>
                      </a:r>
                      <a:endParaRPr lang="cs-CZ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00">
                          <a:effectLst/>
                        </a:rPr>
                        <a:t>+458</a:t>
                      </a:r>
                      <a:endParaRPr lang="cs-CZ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00">
                          <a:effectLst/>
                        </a:rPr>
                        <a:t>-630</a:t>
                      </a:r>
                      <a:endParaRPr lang="cs-CZ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00">
                          <a:effectLst/>
                        </a:rPr>
                        <a:t>1 088</a:t>
                      </a:r>
                      <a:endParaRPr lang="cs-CZ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00">
                          <a:effectLst/>
                        </a:rPr>
                        <a:t>8,5</a:t>
                      </a:r>
                      <a:endParaRPr lang="cs-CZ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00">
                          <a:effectLst/>
                        </a:rPr>
                        <a:t>+458 až -630</a:t>
                      </a:r>
                      <a:endParaRPr lang="cs-CZ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00" dirty="0">
                          <a:effectLst/>
                        </a:rPr>
                        <a:t>1 088</a:t>
                      </a:r>
                      <a:endParaRPr lang="cs-CZ" sz="1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1178958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87189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4C2A26F-0FDC-36F8-3258-F3AB53EB45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4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Důlní lokality - Jižní část  </a:t>
            </a:r>
            <a:br>
              <a:rPr lang="cs-CZ" sz="4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cs-CZ" sz="4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cs-CZ" sz="36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Lokalita Frenštát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AC4B822F-D856-C811-6698-FB693B7152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9A9FAD-9D06-491B-8E26-73BBA3023D92}" type="slidenum">
              <a:rPr lang="cs-CZ" smtClean="0"/>
              <a:t>17</a:t>
            </a:fld>
            <a:endParaRPr lang="cs-CZ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308C549C-851A-C793-B61D-F288AEF97B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9912" y="2805112"/>
            <a:ext cx="9739895" cy="1975118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C3B36E87-C2A1-FC6C-BFCD-9F57BC2F726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3899" y="310896"/>
            <a:ext cx="720000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167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92369" y="310896"/>
            <a:ext cx="8094726" cy="1110497"/>
          </a:xfrm>
        </p:spPr>
        <p:txBody>
          <a:bodyPr anchor="t">
            <a:noAutofit/>
          </a:bodyPr>
          <a:lstStyle/>
          <a:p>
            <a:r>
              <a:rPr lang="cs-CZ" sz="4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Důlní lokality - Jižní část  </a:t>
            </a:r>
            <a:br>
              <a:rPr lang="cs-CZ" sz="4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cs-CZ" sz="4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cs-CZ" sz="3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Lokalita Frenštát</a:t>
            </a:r>
            <a:br>
              <a:rPr lang="cs-CZ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endParaRPr lang="cs-CZ" sz="24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3899" y="310896"/>
            <a:ext cx="720000" cy="720000"/>
          </a:xfrm>
          <a:prstGeom prst="rect">
            <a:avLst/>
          </a:prstGeom>
        </p:spPr>
      </p:pic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9A9FAD-9D06-491B-8E26-73BBA3023D92}" type="slidenum">
              <a:rPr lang="cs-CZ" smtClean="0"/>
              <a:t>18</a:t>
            </a:fld>
            <a:endParaRPr lang="cs-CZ"/>
          </a:p>
        </p:txBody>
      </p:sp>
      <p:sp>
        <p:nvSpPr>
          <p:cNvPr id="7" name="Zástupný symbol pro obsah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cs-CZ" u="sng" dirty="0"/>
              <a:t>Provozní oblast</a:t>
            </a:r>
          </a:p>
          <a:p>
            <a:pPr marL="720000" indent="-252000">
              <a:lnSpc>
                <a:spcPct val="100000"/>
              </a:lnSpc>
              <a:spcBef>
                <a:spcPts val="600"/>
              </a:spcBef>
              <a:buFont typeface="Open Sans" panose="020B0606030504020204" pitchFamily="34" charset="0"/>
              <a:buChar char="–"/>
            </a:pPr>
            <a:r>
              <a:rPr lang="cs-CZ" b="1" dirty="0">
                <a:solidFill>
                  <a:schemeClr val="tx1">
                    <a:lumMod val="95000"/>
                    <a:lumOff val="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jáma F 4 </a:t>
            </a:r>
            <a:r>
              <a:rPr lang="cs-CZ" dirty="0">
                <a:solidFill>
                  <a:schemeClr val="tx1">
                    <a:lumMod val="95000"/>
                    <a:lumOff val="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</a:t>
            </a:r>
            <a:r>
              <a:rPr lang="cs-CZ" b="1" dirty="0">
                <a:solidFill>
                  <a:schemeClr val="tx1">
                    <a:lumMod val="95000"/>
                    <a:lumOff val="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jáma F 5 </a:t>
            </a:r>
            <a:r>
              <a:rPr lang="cs-CZ" dirty="0">
                <a:solidFill>
                  <a:schemeClr val="tx1">
                    <a:lumMod val="95000"/>
                    <a:lumOff val="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– probíhá zajišťovací provoz (údržba jam, čerpání vody)</a:t>
            </a:r>
          </a:p>
          <a:p>
            <a:pPr marL="720000" indent="-252000">
              <a:lnSpc>
                <a:spcPct val="100000"/>
              </a:lnSpc>
              <a:spcBef>
                <a:spcPts val="600"/>
              </a:spcBef>
              <a:buFont typeface="Open Sans" panose="020B0606030504020204" pitchFamily="34" charset="0"/>
              <a:buChar char="–"/>
            </a:pPr>
            <a:r>
              <a:rPr lang="cs-CZ" dirty="0">
                <a:solidFill>
                  <a:schemeClr val="tx1">
                    <a:lumMod val="95000"/>
                    <a:lumOff val="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probíhá návoz NZM pro zásyp jam (od 07/2022 do 04/2023)</a:t>
            </a:r>
          </a:p>
          <a:p>
            <a:pPr marL="720000" indent="-252000">
              <a:lnSpc>
                <a:spcPct val="100000"/>
              </a:lnSpc>
              <a:spcBef>
                <a:spcPts val="600"/>
              </a:spcBef>
              <a:buFont typeface="Open Sans" panose="020B0606030504020204" pitchFamily="34" charset="0"/>
              <a:buChar char="–"/>
            </a:pPr>
            <a:r>
              <a:rPr lang="cs-CZ" dirty="0">
                <a:solidFill>
                  <a:schemeClr val="tx1">
                    <a:lumMod val="95000"/>
                    <a:lumOff val="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do 05/2024 ukončení likvidace HDD F4 a F5 včetně demolic objektů v bezpečnostním pásmu jam</a:t>
            </a:r>
          </a:p>
        </p:txBody>
      </p:sp>
    </p:spTree>
    <p:extLst>
      <p:ext uri="{BB962C8B-B14F-4D97-AF65-F5344CB8AC3E}">
        <p14:creationId xmlns:p14="http://schemas.microsoft.com/office/powerpoint/2010/main" val="3101659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9E7D8E8-7BFD-3223-F722-53C0A7CF2E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4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Důlní lokality - Jižní část  </a:t>
            </a:r>
            <a:br>
              <a:rPr lang="cs-CZ" sz="4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cs-CZ" sz="4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cs-CZ" sz="36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Lokalita Frenštát – </a:t>
            </a:r>
            <a:r>
              <a:rPr lang="cs-CZ" sz="3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alternativa CÉRKA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11EE97AF-D1DC-9944-010F-928DB2A79A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9A9FAD-9D06-491B-8E26-73BBA3023D92}" type="slidenum">
              <a:rPr lang="cs-CZ" smtClean="0"/>
              <a:t>19</a:t>
            </a:fld>
            <a:endParaRPr lang="cs-CZ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040BB5BA-0A5A-7EBB-8E3E-B9864F2A8E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7141" y="1690690"/>
            <a:ext cx="9986113" cy="4919898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2BF3C2D6-2036-3E55-8422-C654FB0589F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3899" y="310896"/>
            <a:ext cx="720000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489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symbol pro obsah 7"/>
          <p:cNvSpPr>
            <a:spLocks noGrp="1"/>
          </p:cNvSpPr>
          <p:nvPr>
            <p:ph idx="1"/>
          </p:nvPr>
        </p:nvSpPr>
        <p:spPr>
          <a:xfrm>
            <a:off x="1431149" y="1863810"/>
            <a:ext cx="8987016" cy="3253798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pl-PL" sz="4400" b="1" u="sng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Ing. Josef Lazárek</a:t>
            </a:r>
          </a:p>
          <a:p>
            <a:pPr marL="0" indent="0">
              <a:buNone/>
            </a:pPr>
            <a:r>
              <a:rPr lang="pl-PL" sz="4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ředitel odštěpného závodu Darkov</a:t>
            </a:r>
          </a:p>
          <a:p>
            <a:pPr marL="0" indent="0">
              <a:buNone/>
            </a:pPr>
            <a:endParaRPr lang="pl-PL" sz="44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>
              <a:buNone/>
            </a:pPr>
            <a:r>
              <a:rPr lang="pl-PL" sz="4400" b="1" u="sng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Ing. Kamil Kaufman, MBA</a:t>
            </a:r>
          </a:p>
          <a:p>
            <a:pPr marL="0" indent="0">
              <a:buNone/>
            </a:pPr>
            <a:r>
              <a:rPr lang="cs-CZ" sz="44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ved</a:t>
            </a:r>
            <a:r>
              <a:rPr lang="cs-CZ" sz="4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oddělení koncepce a rozvoje území</a:t>
            </a:r>
            <a:endParaRPr lang="cs-CZ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>
              <a:buNone/>
            </a:pPr>
            <a:endParaRPr lang="cs-CZ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>
              <a:buNone/>
            </a:pPr>
            <a:endParaRPr lang="cs-CZ" sz="2400" b="1" i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758" y="5967957"/>
            <a:ext cx="2238375" cy="762000"/>
          </a:xfrm>
          <a:prstGeom prst="rect">
            <a:avLst/>
          </a:prstGeom>
        </p:spPr>
      </p:pic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9A9FAD-9D06-491B-8E26-73BBA3023D92}" type="slidenum">
              <a:rPr lang="cs-CZ" smtClean="0">
                <a:solidFill>
                  <a:schemeClr val="bg1"/>
                </a:solidFill>
              </a:rPr>
              <a:t>2</a:t>
            </a:fld>
            <a:endParaRPr lang="cs-CZ" dirty="0">
              <a:solidFill>
                <a:schemeClr val="bg1"/>
              </a:solidFill>
            </a:endParaRP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FD544968-75F4-AA8C-4E25-70E2B75A91A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3899" y="310896"/>
            <a:ext cx="720000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034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205A7BB-1217-0FC9-E6B9-0B3D42D381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sz="5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Důlní lokality - Jižní část  </a:t>
            </a:r>
            <a:br>
              <a:rPr lang="cs-CZ" sz="5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cs-CZ" sz="5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cs-CZ" sz="4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Lokalita Frenštát – </a:t>
            </a:r>
            <a:r>
              <a:rPr lang="cs-CZ" sz="4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alternativa CÉRKA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C4395F66-9C4B-778C-F7E9-BE5FFCE79E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9A9FAD-9D06-491B-8E26-73BBA3023D92}" type="slidenum">
              <a:rPr lang="cs-CZ" smtClean="0"/>
              <a:t>20</a:t>
            </a:fld>
            <a:endParaRPr lang="cs-CZ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001391F2-7FB4-80F0-92D7-86DDBE2364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9151" y="1690690"/>
            <a:ext cx="9998307" cy="4932091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31184F28-16E0-4262-A69B-3AC0860C32B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3899" y="310896"/>
            <a:ext cx="720000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780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9251A7E-847D-E5A3-4D22-D31C93C607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4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Důlní lokality - Jižní část  </a:t>
            </a:r>
            <a:br>
              <a:rPr lang="cs-CZ" sz="4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cs-CZ" sz="4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cs-CZ" sz="36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Lokalita Paskov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38848E5B-F162-CEEF-4A09-57C332A2C7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9A9FAD-9D06-491B-8E26-73BBA3023D92}" type="slidenum">
              <a:rPr lang="cs-CZ" smtClean="0"/>
              <a:t>21</a:t>
            </a:fld>
            <a:endParaRPr lang="cs-CZ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C87C0B51-3E41-7523-CA31-B08F96B480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245394"/>
            <a:ext cx="4785775" cy="3145809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D7855CE0-ACC0-EAAF-7C48-5A0311354931}"/>
              </a:ext>
            </a:extLst>
          </p:cNvPr>
          <p:cNvSpPr txBox="1"/>
          <p:nvPr/>
        </p:nvSpPr>
        <p:spPr>
          <a:xfrm>
            <a:off x="5561845" y="2245394"/>
            <a:ext cx="6841403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cs-CZ" dirty="0"/>
              <a:t>Důl Paskov – sloučení dolů Paskov a Staříč		r. 1994</a:t>
            </a:r>
          </a:p>
          <a:p>
            <a:pPr algn="just"/>
            <a:r>
              <a:rPr lang="cs-CZ" dirty="0"/>
              <a:t>Ukončení těžby důl Paskov				r. 1999</a:t>
            </a:r>
          </a:p>
          <a:p>
            <a:pPr algn="just"/>
            <a:r>
              <a:rPr lang="cs-CZ" u="sng" dirty="0"/>
              <a:t>Výstavba dolu Staříč lok. Sviadnov, Staříč a Chlebovice</a:t>
            </a:r>
            <a:r>
              <a:rPr lang="cs-CZ" dirty="0"/>
              <a:t>	r. 1962	</a:t>
            </a:r>
          </a:p>
          <a:p>
            <a:pPr algn="just"/>
            <a:r>
              <a:rPr lang="cs-CZ" dirty="0"/>
              <a:t>Ukončení těžby dolu Paskov				r. 1917	</a:t>
            </a:r>
          </a:p>
          <a:p>
            <a:pPr algn="just"/>
            <a:r>
              <a:rPr lang="cs-CZ" dirty="0"/>
              <a:t>Celková těžba dolu Staříč				46,6mil tun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D11C8710-E5EE-55A0-74B9-E1AE1917F3C9}"/>
              </a:ext>
            </a:extLst>
          </p:cNvPr>
          <p:cNvSpPr txBox="1"/>
          <p:nvPr/>
        </p:nvSpPr>
        <p:spPr>
          <a:xfrm>
            <a:off x="5623975" y="3947311"/>
            <a:ext cx="545622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Legislativa:</a:t>
            </a:r>
          </a:p>
          <a:p>
            <a:r>
              <a:rPr lang="cs-CZ" dirty="0"/>
              <a:t>EIA – platná Dokumentace obsahující likvidaci. Závazné souhlasné stanovisko MŽP vydáno</a:t>
            </a:r>
          </a:p>
          <a:p>
            <a:r>
              <a:rPr lang="cs-CZ" dirty="0"/>
              <a:t>Zásoby odepsány převedením do nebil. zásob</a:t>
            </a:r>
          </a:p>
          <a:p>
            <a:r>
              <a:rPr lang="cs-CZ" dirty="0"/>
              <a:t>Projekty likvidace HDD – zpracovány pro všechny jámy</a:t>
            </a:r>
          </a:p>
          <a:p>
            <a:r>
              <a:rPr lang="cs-CZ" dirty="0"/>
              <a:t>Povolení HČ likvidace HDD č. I/1, I/2 (Sviadnov), III/5, III/6 (Chlebovice), II/3, II/4 (Staříč)</a:t>
            </a:r>
          </a:p>
          <a:p>
            <a:r>
              <a:rPr lang="cs-CZ" dirty="0"/>
              <a:t>Vydány demoliční výměry pro objekty v BP jam Sviadnov a Chlebovice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83B92F11-643D-CA97-804A-D24968BB90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3899" y="310896"/>
            <a:ext cx="720000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0233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82EFB1B-C8CF-6418-9EE7-D3C811E797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4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Důlní lokality - Jižní část  </a:t>
            </a:r>
            <a:br>
              <a:rPr lang="cs-CZ" sz="4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cs-CZ" sz="4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cs-CZ" sz="36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Lokalita Paskov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7EAAAABD-E969-B2B3-AE78-3AC510BA29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9A9FAD-9D06-491B-8E26-73BBA3023D92}" type="slidenum">
              <a:rPr lang="cs-CZ" smtClean="0"/>
              <a:t>22</a:t>
            </a:fld>
            <a:endParaRPr lang="cs-CZ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6A3A67D2-B68C-FD82-CFAA-6DB6965300A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3899" y="310896"/>
            <a:ext cx="720000" cy="720000"/>
          </a:xfrm>
          <a:prstGeom prst="rect">
            <a:avLst/>
          </a:prstGeom>
        </p:spPr>
      </p:pic>
      <p:graphicFrame>
        <p:nvGraphicFramePr>
          <p:cNvPr id="7" name="Tabulka 6">
            <a:extLst>
              <a:ext uri="{FF2B5EF4-FFF2-40B4-BE49-F238E27FC236}">
                <a16:creationId xmlns:a16="http://schemas.microsoft.com/office/drawing/2014/main" id="{D1FDBFA9-4ADA-8C9A-42D0-73768271479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27348195"/>
              </p:ext>
            </p:extLst>
          </p:nvPr>
        </p:nvGraphicFramePr>
        <p:xfrm>
          <a:off x="2163778" y="2199992"/>
          <a:ext cx="7360468" cy="296954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54990">
                  <a:extLst>
                    <a:ext uri="{9D8B030D-6E8A-4147-A177-3AD203B41FA5}">
                      <a16:colId xmlns:a16="http://schemas.microsoft.com/office/drawing/2014/main" val="116187363"/>
                    </a:ext>
                  </a:extLst>
                </a:gridCol>
                <a:gridCol w="863354">
                  <a:extLst>
                    <a:ext uri="{9D8B030D-6E8A-4147-A177-3AD203B41FA5}">
                      <a16:colId xmlns:a16="http://schemas.microsoft.com/office/drawing/2014/main" val="1137374431"/>
                    </a:ext>
                  </a:extLst>
                </a:gridCol>
                <a:gridCol w="908035">
                  <a:extLst>
                    <a:ext uri="{9D8B030D-6E8A-4147-A177-3AD203B41FA5}">
                      <a16:colId xmlns:a16="http://schemas.microsoft.com/office/drawing/2014/main" val="1835364933"/>
                    </a:ext>
                  </a:extLst>
                </a:gridCol>
                <a:gridCol w="908035">
                  <a:extLst>
                    <a:ext uri="{9D8B030D-6E8A-4147-A177-3AD203B41FA5}">
                      <a16:colId xmlns:a16="http://schemas.microsoft.com/office/drawing/2014/main" val="3000388437"/>
                    </a:ext>
                  </a:extLst>
                </a:gridCol>
                <a:gridCol w="908035">
                  <a:extLst>
                    <a:ext uri="{9D8B030D-6E8A-4147-A177-3AD203B41FA5}">
                      <a16:colId xmlns:a16="http://schemas.microsoft.com/office/drawing/2014/main" val="362872158"/>
                    </a:ext>
                  </a:extLst>
                </a:gridCol>
                <a:gridCol w="752027">
                  <a:extLst>
                    <a:ext uri="{9D8B030D-6E8A-4147-A177-3AD203B41FA5}">
                      <a16:colId xmlns:a16="http://schemas.microsoft.com/office/drawing/2014/main" val="1302308333"/>
                    </a:ext>
                  </a:extLst>
                </a:gridCol>
                <a:gridCol w="1032996">
                  <a:extLst>
                    <a:ext uri="{9D8B030D-6E8A-4147-A177-3AD203B41FA5}">
                      <a16:colId xmlns:a16="http://schemas.microsoft.com/office/drawing/2014/main" val="966326860"/>
                    </a:ext>
                  </a:extLst>
                </a:gridCol>
                <a:gridCol w="1032996">
                  <a:extLst>
                    <a:ext uri="{9D8B030D-6E8A-4147-A177-3AD203B41FA5}">
                      <a16:colId xmlns:a16="http://schemas.microsoft.com/office/drawing/2014/main" val="3170480322"/>
                    </a:ext>
                  </a:extLst>
                </a:gridCol>
              </a:tblGrid>
              <a:tr h="816782">
                <a:tc>
                  <a:txBody>
                    <a:bodyPr/>
                    <a:lstStyle/>
                    <a:p>
                      <a:pPr algn="ctr"/>
                      <a:r>
                        <a:rPr lang="cs-CZ" sz="1000">
                          <a:effectLst/>
                        </a:rPr>
                        <a:t>Areál</a:t>
                      </a:r>
                      <a:endParaRPr lang="cs-CZ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00">
                          <a:effectLst/>
                        </a:rPr>
                        <a:t>Název</a:t>
                      </a:r>
                      <a:endParaRPr lang="cs-CZ" sz="1100">
                        <a:effectLst/>
                      </a:endParaRPr>
                    </a:p>
                    <a:p>
                      <a:pPr algn="ctr"/>
                      <a:r>
                        <a:rPr lang="cs-CZ" sz="1000">
                          <a:effectLst/>
                        </a:rPr>
                        <a:t>jámy</a:t>
                      </a:r>
                      <a:endParaRPr lang="cs-CZ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00">
                          <a:effectLst/>
                        </a:rPr>
                        <a:t>Funkce</a:t>
                      </a:r>
                      <a:endParaRPr lang="cs-CZ" sz="1100">
                        <a:effectLst/>
                      </a:endParaRPr>
                    </a:p>
                    <a:p>
                      <a:pPr algn="ctr"/>
                      <a:r>
                        <a:rPr lang="cs-CZ" sz="1000">
                          <a:effectLst/>
                        </a:rPr>
                        <a:t>jámy</a:t>
                      </a:r>
                      <a:endParaRPr lang="cs-CZ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00">
                          <a:effectLst/>
                        </a:rPr>
                        <a:t>Kóta ohlubně</a:t>
                      </a:r>
                      <a:endParaRPr lang="cs-CZ" sz="1100">
                        <a:effectLst/>
                      </a:endParaRPr>
                    </a:p>
                    <a:p>
                      <a:pPr algn="ctr"/>
                      <a:r>
                        <a:rPr lang="cs-CZ" sz="1000">
                          <a:effectLst/>
                        </a:rPr>
                        <a:t>[m B.p.v.]</a:t>
                      </a:r>
                      <a:endParaRPr lang="cs-CZ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00">
                          <a:effectLst/>
                        </a:rPr>
                        <a:t>Kóta dna jámy</a:t>
                      </a:r>
                      <a:endParaRPr lang="cs-CZ" sz="1100">
                        <a:effectLst/>
                      </a:endParaRPr>
                    </a:p>
                    <a:p>
                      <a:pPr algn="ctr"/>
                      <a:r>
                        <a:rPr lang="cs-CZ" sz="1000">
                          <a:effectLst/>
                        </a:rPr>
                        <a:t>[m B.p.v.]</a:t>
                      </a:r>
                      <a:endParaRPr lang="cs-CZ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00">
                          <a:effectLst/>
                        </a:rPr>
                        <a:t>Celková hloubka</a:t>
                      </a:r>
                      <a:endParaRPr lang="cs-CZ" sz="1100">
                        <a:effectLst/>
                      </a:endParaRPr>
                    </a:p>
                    <a:p>
                      <a:pPr algn="ctr"/>
                      <a:r>
                        <a:rPr lang="cs-CZ" sz="1000">
                          <a:effectLst/>
                        </a:rPr>
                        <a:t>[m]</a:t>
                      </a:r>
                      <a:endParaRPr lang="cs-CZ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00">
                          <a:effectLst/>
                        </a:rPr>
                        <a:t>Průměr</a:t>
                      </a:r>
                      <a:endParaRPr lang="cs-CZ" sz="1100">
                        <a:effectLst/>
                      </a:endParaRPr>
                    </a:p>
                    <a:p>
                      <a:pPr algn="ctr"/>
                      <a:r>
                        <a:rPr lang="cs-CZ" sz="1000">
                          <a:effectLst/>
                        </a:rPr>
                        <a:t>[m]</a:t>
                      </a:r>
                      <a:endParaRPr lang="cs-CZ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00">
                          <a:effectLst/>
                        </a:rPr>
                        <a:t>Stav</a:t>
                      </a:r>
                      <a:endParaRPr lang="cs-CZ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68158457"/>
                  </a:ext>
                </a:extLst>
              </a:tr>
              <a:tr h="358793">
                <a:tc rowSpan="2">
                  <a:txBody>
                    <a:bodyPr/>
                    <a:lstStyle/>
                    <a:p>
                      <a:pPr algn="ctr"/>
                      <a:r>
                        <a:rPr lang="cs-CZ" sz="1000">
                          <a:effectLst/>
                        </a:rPr>
                        <a:t>Sviadnov</a:t>
                      </a:r>
                      <a:endParaRPr lang="cs-CZ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-9525" algn="ctr"/>
                      <a:r>
                        <a:rPr lang="cs-CZ" sz="1000">
                          <a:effectLst/>
                        </a:rPr>
                        <a:t>St. I/1</a:t>
                      </a:r>
                      <a:endParaRPr lang="cs-CZ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00">
                          <a:effectLst/>
                        </a:rPr>
                        <a:t>výdušná</a:t>
                      </a:r>
                      <a:endParaRPr lang="cs-CZ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00">
                          <a:effectLst/>
                        </a:rPr>
                        <a:t>+273,5</a:t>
                      </a:r>
                      <a:endParaRPr lang="cs-CZ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00">
                          <a:effectLst/>
                        </a:rPr>
                        <a:t>-304,6</a:t>
                      </a:r>
                      <a:endParaRPr lang="cs-CZ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00">
                          <a:effectLst/>
                        </a:rPr>
                        <a:t>578</a:t>
                      </a:r>
                      <a:endParaRPr lang="cs-CZ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00">
                          <a:effectLst/>
                        </a:rPr>
                        <a:t>7,5</a:t>
                      </a:r>
                      <a:endParaRPr lang="cs-CZ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00">
                          <a:effectLst/>
                        </a:rPr>
                        <a:t>zlikvidovaná</a:t>
                      </a:r>
                      <a:endParaRPr lang="cs-CZ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291283308"/>
                  </a:ext>
                </a:extLst>
              </a:tr>
              <a:tr h="358793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-9525" algn="ctr"/>
                      <a:r>
                        <a:rPr lang="cs-CZ" sz="1000">
                          <a:effectLst/>
                        </a:rPr>
                        <a:t>St. I/2</a:t>
                      </a:r>
                      <a:endParaRPr lang="cs-CZ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00">
                          <a:effectLst/>
                        </a:rPr>
                        <a:t>vtažná</a:t>
                      </a:r>
                      <a:endParaRPr lang="cs-CZ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00">
                          <a:effectLst/>
                        </a:rPr>
                        <a:t>+273,4</a:t>
                      </a:r>
                      <a:endParaRPr lang="cs-CZ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00">
                          <a:effectLst/>
                        </a:rPr>
                        <a:t>-633,6</a:t>
                      </a:r>
                      <a:endParaRPr lang="cs-CZ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00">
                          <a:effectLst/>
                        </a:rPr>
                        <a:t>907</a:t>
                      </a:r>
                      <a:endParaRPr lang="cs-CZ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00">
                          <a:effectLst/>
                        </a:rPr>
                        <a:t>7,5</a:t>
                      </a:r>
                      <a:endParaRPr lang="cs-CZ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00">
                          <a:effectLst/>
                        </a:rPr>
                        <a:t>zlikvidovaná</a:t>
                      </a:r>
                      <a:endParaRPr lang="cs-CZ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664866616"/>
                  </a:ext>
                </a:extLst>
              </a:tr>
              <a:tr h="358793">
                <a:tc rowSpan="2">
                  <a:txBody>
                    <a:bodyPr/>
                    <a:lstStyle/>
                    <a:p>
                      <a:pPr algn="ctr"/>
                      <a:r>
                        <a:rPr lang="cs-CZ" sz="1000">
                          <a:effectLst/>
                        </a:rPr>
                        <a:t>Staříč</a:t>
                      </a:r>
                      <a:endParaRPr lang="cs-CZ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-9525" algn="ctr"/>
                      <a:r>
                        <a:rPr lang="cs-CZ" sz="1000">
                          <a:effectLst/>
                        </a:rPr>
                        <a:t>St. II/3</a:t>
                      </a:r>
                      <a:endParaRPr lang="cs-CZ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00">
                          <a:effectLst/>
                        </a:rPr>
                        <a:t>výdušná</a:t>
                      </a:r>
                      <a:endParaRPr lang="cs-CZ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00">
                          <a:effectLst/>
                        </a:rPr>
                        <a:t>+305,5</a:t>
                      </a:r>
                      <a:endParaRPr lang="cs-CZ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00">
                          <a:effectLst/>
                        </a:rPr>
                        <a:t>-614,4</a:t>
                      </a:r>
                      <a:endParaRPr lang="cs-CZ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00">
                          <a:effectLst/>
                        </a:rPr>
                        <a:t>920</a:t>
                      </a:r>
                      <a:endParaRPr lang="cs-CZ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00">
                          <a:effectLst/>
                        </a:rPr>
                        <a:t>7,5</a:t>
                      </a:r>
                      <a:endParaRPr lang="cs-CZ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00">
                          <a:effectLst/>
                        </a:rPr>
                        <a:t>v provozu</a:t>
                      </a:r>
                      <a:endParaRPr lang="cs-CZ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08317433"/>
                  </a:ext>
                </a:extLst>
              </a:tr>
              <a:tr h="358793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-9525" algn="ctr"/>
                      <a:r>
                        <a:rPr lang="cs-CZ" sz="1000">
                          <a:effectLst/>
                        </a:rPr>
                        <a:t>St. II/4</a:t>
                      </a:r>
                      <a:endParaRPr lang="cs-CZ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00">
                          <a:effectLst/>
                        </a:rPr>
                        <a:t>vtažná</a:t>
                      </a:r>
                      <a:endParaRPr lang="cs-CZ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00">
                          <a:effectLst/>
                        </a:rPr>
                        <a:t>+305,5</a:t>
                      </a:r>
                      <a:endParaRPr lang="cs-CZ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00">
                          <a:effectLst/>
                        </a:rPr>
                        <a:t>-850,5</a:t>
                      </a:r>
                      <a:endParaRPr lang="cs-CZ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00">
                          <a:effectLst/>
                        </a:rPr>
                        <a:t>1 156</a:t>
                      </a:r>
                      <a:endParaRPr lang="cs-CZ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00">
                          <a:effectLst/>
                        </a:rPr>
                        <a:t>7,5</a:t>
                      </a:r>
                      <a:endParaRPr lang="cs-CZ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00">
                          <a:effectLst/>
                        </a:rPr>
                        <a:t>v provozu</a:t>
                      </a:r>
                      <a:endParaRPr lang="cs-CZ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77313244"/>
                  </a:ext>
                </a:extLst>
              </a:tr>
              <a:tr h="358793">
                <a:tc rowSpan="2">
                  <a:txBody>
                    <a:bodyPr/>
                    <a:lstStyle/>
                    <a:p>
                      <a:pPr algn="ctr"/>
                      <a:r>
                        <a:rPr lang="cs-CZ" sz="1000">
                          <a:effectLst/>
                        </a:rPr>
                        <a:t>Chlebovice</a:t>
                      </a:r>
                      <a:endParaRPr lang="cs-CZ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-9525" algn="ctr"/>
                      <a:r>
                        <a:rPr lang="cs-CZ" sz="1000">
                          <a:effectLst/>
                        </a:rPr>
                        <a:t>St. III/5</a:t>
                      </a:r>
                      <a:endParaRPr lang="cs-CZ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00">
                          <a:effectLst/>
                        </a:rPr>
                        <a:t>výdušná</a:t>
                      </a:r>
                      <a:endParaRPr lang="cs-CZ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00">
                          <a:effectLst/>
                        </a:rPr>
                        <a:t>+305,5</a:t>
                      </a:r>
                      <a:endParaRPr lang="cs-CZ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00">
                          <a:effectLst/>
                        </a:rPr>
                        <a:t>-455,5</a:t>
                      </a:r>
                      <a:endParaRPr lang="cs-CZ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00">
                          <a:effectLst/>
                        </a:rPr>
                        <a:t>761</a:t>
                      </a:r>
                      <a:endParaRPr lang="cs-CZ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00">
                          <a:effectLst/>
                        </a:rPr>
                        <a:t>7,5</a:t>
                      </a:r>
                      <a:endParaRPr lang="cs-CZ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00">
                          <a:effectLst/>
                        </a:rPr>
                        <a:t>zlikvidovaná</a:t>
                      </a:r>
                      <a:endParaRPr lang="cs-CZ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849606518"/>
                  </a:ext>
                </a:extLst>
              </a:tr>
              <a:tr h="358793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-9525" algn="ctr"/>
                      <a:r>
                        <a:rPr lang="cs-CZ" sz="1000">
                          <a:effectLst/>
                        </a:rPr>
                        <a:t>St. III/6</a:t>
                      </a:r>
                      <a:endParaRPr lang="cs-CZ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00">
                          <a:effectLst/>
                        </a:rPr>
                        <a:t>vtažná</a:t>
                      </a:r>
                      <a:endParaRPr lang="cs-CZ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00">
                          <a:effectLst/>
                        </a:rPr>
                        <a:t>+305,5</a:t>
                      </a:r>
                      <a:endParaRPr lang="cs-CZ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00">
                          <a:effectLst/>
                        </a:rPr>
                        <a:t>-642,8</a:t>
                      </a:r>
                      <a:endParaRPr lang="cs-CZ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00">
                          <a:effectLst/>
                        </a:rPr>
                        <a:t>948</a:t>
                      </a:r>
                      <a:endParaRPr lang="cs-CZ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00">
                          <a:effectLst/>
                        </a:rPr>
                        <a:t>7,5</a:t>
                      </a:r>
                      <a:endParaRPr lang="cs-CZ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00" dirty="0">
                          <a:effectLst/>
                        </a:rPr>
                        <a:t>zlikvidovaná</a:t>
                      </a:r>
                      <a:endParaRPr lang="cs-CZ" sz="1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41072615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27276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917D87E-9E4D-FDF9-B4EB-116F54024E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4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Důlní lokality - Jižní část  </a:t>
            </a:r>
            <a:br>
              <a:rPr lang="cs-CZ" sz="4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cs-CZ" sz="4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cs-CZ" sz="36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Lokalita Paskov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24BB4D5C-D7A6-1850-2F26-8927866562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9A9FAD-9D06-491B-8E26-73BBA3023D92}" type="slidenum">
              <a:rPr lang="cs-CZ" smtClean="0"/>
              <a:t>23</a:t>
            </a:fld>
            <a:endParaRPr lang="cs-CZ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36E87BAC-EE55-D0DF-E12F-63AF7F7FD26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3899" y="310896"/>
            <a:ext cx="720000" cy="720000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F5CB8FFB-CAB7-4299-3A38-E5A351C542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6538" y="2347912"/>
            <a:ext cx="7566037" cy="2658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9414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830E5C9-0183-28D9-E428-11DC19F618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4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Důlní lokality - Jižní část  </a:t>
            </a:r>
            <a:br>
              <a:rPr lang="cs-CZ" sz="4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cs-CZ" sz="4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cs-CZ" sz="36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Lokalita Paskov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AAE65F3D-AFEE-3B0E-931F-F3C0EDF7F4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9A9FAD-9D06-491B-8E26-73BBA3023D92}" type="slidenum">
              <a:rPr lang="cs-CZ" smtClean="0"/>
              <a:t>24</a:t>
            </a:fld>
            <a:endParaRPr lang="cs-CZ"/>
          </a:p>
        </p:txBody>
      </p:sp>
      <p:sp>
        <p:nvSpPr>
          <p:cNvPr id="5" name="Zástupný symbol pro obsah 5">
            <a:extLst>
              <a:ext uri="{FF2B5EF4-FFF2-40B4-BE49-F238E27FC236}">
                <a16:creationId xmlns:a16="http://schemas.microsoft.com/office/drawing/2014/main" id="{23E40A66-894C-A142-8FA5-2DB9C3EE57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cs-CZ" u="sng" dirty="0"/>
              <a:t>Provozní oblast</a:t>
            </a:r>
          </a:p>
          <a:p>
            <a:pPr marL="540000" lvl="1" indent="0">
              <a:lnSpc>
                <a:spcPct val="100000"/>
              </a:lnSpc>
              <a:spcBef>
                <a:spcPts val="1200"/>
              </a:spcBef>
              <a:buNone/>
            </a:pPr>
            <a:r>
              <a:rPr lang="cs-CZ" sz="2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	</a:t>
            </a:r>
            <a:r>
              <a:rPr lang="cs-CZ" sz="2200" u="sng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Sviadnov:</a:t>
            </a:r>
            <a:r>
              <a:rPr lang="cs-CZ" sz="2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  <a:p>
            <a:pPr marL="540000" lvl="1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cs-CZ" sz="2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    – </a:t>
            </a:r>
            <a:r>
              <a:rPr lang="cs-CZ" sz="2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jáma č. I/1 (kulturní památka) </a:t>
            </a:r>
            <a:r>
              <a:rPr lang="cs-CZ" sz="2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</a:t>
            </a:r>
            <a:r>
              <a:rPr lang="cs-CZ" sz="2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jáma č. I/2 </a:t>
            </a:r>
            <a:r>
              <a:rPr lang="cs-CZ" sz="2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</a:t>
            </a:r>
            <a:r>
              <a:rPr lang="cs-CZ" sz="2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cs-CZ" sz="2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ukončena HČ v 12/2021</a:t>
            </a:r>
          </a:p>
          <a:p>
            <a:pPr marL="540000" lvl="1" indent="0">
              <a:lnSpc>
                <a:spcPct val="100000"/>
              </a:lnSpc>
              <a:spcBef>
                <a:spcPts val="1200"/>
              </a:spcBef>
              <a:buNone/>
            </a:pPr>
            <a:r>
              <a:rPr lang="cs-CZ" sz="2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  </a:t>
            </a:r>
            <a:r>
              <a:rPr lang="cs-CZ" sz="2200" u="sng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Chlebovice:</a:t>
            </a:r>
            <a:r>
              <a:rPr lang="cs-CZ" sz="2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  <a:p>
            <a:pPr marL="540000" lvl="1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cs-CZ" sz="2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    </a:t>
            </a:r>
            <a:r>
              <a:rPr lang="cs-CZ" sz="2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–</a:t>
            </a:r>
            <a:r>
              <a:rPr lang="cs-CZ" sz="2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cs-CZ" sz="2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jáma č. III/5 </a:t>
            </a:r>
            <a:r>
              <a:rPr lang="cs-CZ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</a:t>
            </a:r>
            <a:r>
              <a:rPr lang="cs-CZ" sz="2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cs-CZ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ukončena HČ v 09/2022</a:t>
            </a:r>
          </a:p>
          <a:p>
            <a:pPr marL="540000" lvl="1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cs-CZ" sz="2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    </a:t>
            </a:r>
            <a:r>
              <a:rPr lang="cs-CZ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–</a:t>
            </a:r>
            <a:r>
              <a:rPr lang="cs-CZ" sz="2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jáma č. III/6 </a:t>
            </a:r>
            <a:r>
              <a:rPr lang="cs-CZ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–</a:t>
            </a:r>
            <a:r>
              <a:rPr lang="cs-CZ" sz="2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cs-CZ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ukončena HČ v 09/2022</a:t>
            </a:r>
          </a:p>
          <a:p>
            <a:pPr marL="540000" lvl="1" indent="0">
              <a:lnSpc>
                <a:spcPct val="100000"/>
              </a:lnSpc>
              <a:spcBef>
                <a:spcPts val="1200"/>
              </a:spcBef>
              <a:buNone/>
            </a:pPr>
            <a:r>
              <a:rPr lang="cs-CZ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  </a:t>
            </a:r>
            <a:r>
              <a:rPr lang="cs-CZ" sz="2200" u="sng" dirty="0">
                <a:solidFill>
                  <a:schemeClr val="tx1">
                    <a:lumMod val="95000"/>
                    <a:lumOff val="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Staříč:</a:t>
            </a:r>
          </a:p>
          <a:p>
            <a:pPr marL="540000" lvl="1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cs-CZ" sz="2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    </a:t>
            </a:r>
            <a:r>
              <a:rPr lang="cs-CZ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–</a:t>
            </a:r>
            <a:r>
              <a:rPr lang="cs-CZ" sz="2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jáma č. II/4   </a:t>
            </a:r>
            <a:r>
              <a:rPr lang="cs-CZ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</a:t>
            </a:r>
            <a:r>
              <a:rPr lang="cs-CZ" sz="2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cs-CZ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probíhá zajišťovací provoz</a:t>
            </a:r>
          </a:p>
          <a:p>
            <a:pPr marL="540000" lvl="1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cs-CZ" sz="2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    </a:t>
            </a:r>
            <a:r>
              <a:rPr lang="cs-CZ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–</a:t>
            </a:r>
            <a:r>
              <a:rPr lang="cs-CZ" sz="2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jáma č. II/3   </a:t>
            </a:r>
            <a:r>
              <a:rPr lang="cs-CZ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</a:t>
            </a:r>
            <a:r>
              <a:rPr lang="cs-CZ" sz="2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cs-CZ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probíhá zajišťovací provoz</a:t>
            </a:r>
          </a:p>
          <a:p>
            <a:pPr marL="457200" lvl="1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cs-CZ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                                    - v roce 2021 proběhl návoz NZM cca 42 000 m</a:t>
            </a:r>
            <a:r>
              <a:rPr lang="cs-CZ" sz="2200" baseline="30000" dirty="0">
                <a:solidFill>
                  <a:schemeClr val="tx1">
                    <a:lumMod val="95000"/>
                    <a:lumOff val="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</a:t>
            </a:r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4CF47C47-ED9F-F43D-FA0E-889544760E2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3899" y="310896"/>
            <a:ext cx="720000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781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09275B0-9CC8-2C47-9B79-C21EC0059E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sz="4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Důlní lokality – karvinská dílčí pánev</a:t>
            </a:r>
            <a:br>
              <a:rPr lang="cs-CZ" sz="4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cs-CZ" sz="4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lokalita </a:t>
            </a:r>
            <a:r>
              <a:rPr lang="cs-CZ" sz="4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Lazy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1E860C29-03A7-A70D-E00A-E7F8602CCD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9A9FAD-9D06-491B-8E26-73BBA3023D92}" type="slidenum">
              <a:rPr lang="cs-CZ" smtClean="0"/>
              <a:t>25</a:t>
            </a:fld>
            <a:endParaRPr lang="cs-CZ"/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9A1857AA-FDC4-4966-16D5-6AB8D7359346}"/>
              </a:ext>
            </a:extLst>
          </p:cNvPr>
          <p:cNvSpPr txBox="1"/>
          <p:nvPr/>
        </p:nvSpPr>
        <p:spPr>
          <a:xfrm>
            <a:off x="6096000" y="2823191"/>
            <a:ext cx="55286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cs-CZ" dirty="0"/>
              <a:t>Zahájení výstavby dnešního areálu	r. 1890 </a:t>
            </a:r>
          </a:p>
          <a:p>
            <a:pPr algn="just"/>
            <a:r>
              <a:rPr lang="cs-CZ" dirty="0"/>
              <a:t>Zahájení těžby			r. 1892</a:t>
            </a:r>
          </a:p>
          <a:p>
            <a:pPr algn="just"/>
            <a:r>
              <a:rPr lang="cs-CZ" dirty="0"/>
              <a:t>Ukončení těžby			r. 2019</a:t>
            </a:r>
          </a:p>
          <a:p>
            <a:pPr algn="just"/>
            <a:r>
              <a:rPr lang="cs-CZ" dirty="0"/>
              <a:t>Celková těžba			145,4 mil. tun uhlí</a:t>
            </a:r>
          </a:p>
        </p:txBody>
      </p:sp>
      <p:pic>
        <p:nvPicPr>
          <p:cNvPr id="19" name="Obrázek 18">
            <a:extLst>
              <a:ext uri="{FF2B5EF4-FFF2-40B4-BE49-F238E27FC236}">
                <a16:creationId xmlns:a16="http://schemas.microsoft.com/office/drawing/2014/main" id="{E8048374-4D0A-A290-0E7D-F9DADD01A1B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0971" y="321855"/>
            <a:ext cx="720000" cy="720000"/>
          </a:xfrm>
          <a:prstGeom prst="rect">
            <a:avLst/>
          </a:prstGeom>
        </p:spPr>
      </p:pic>
      <p:pic>
        <p:nvPicPr>
          <p:cNvPr id="22" name="Obrázek 21">
            <a:extLst>
              <a:ext uri="{FF2B5EF4-FFF2-40B4-BE49-F238E27FC236}">
                <a16:creationId xmlns:a16="http://schemas.microsoft.com/office/drawing/2014/main" id="{AA30E999-FE5C-C9EF-C01B-5C51852DB85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4" t="51365" r="48414" b="3875"/>
          <a:stretch/>
        </p:blipFill>
        <p:spPr>
          <a:xfrm>
            <a:off x="280825" y="2270742"/>
            <a:ext cx="5670319" cy="32115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2F90AEFE-1EC6-E9EF-2C00-92DBD3198AC4}"/>
              </a:ext>
            </a:extLst>
          </p:cNvPr>
          <p:cNvSpPr txBox="1"/>
          <p:nvPr/>
        </p:nvSpPr>
        <p:spPr>
          <a:xfrm>
            <a:off x="6096000" y="4354717"/>
            <a:ext cx="545622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Legislativa:</a:t>
            </a:r>
          </a:p>
          <a:p>
            <a:r>
              <a:rPr lang="cs-CZ" dirty="0"/>
              <a:t>EIA – platná Dokumentace do vydobytí zásob   </a:t>
            </a:r>
          </a:p>
          <a:p>
            <a:r>
              <a:rPr lang="cs-CZ" dirty="0"/>
              <a:t>obsahující likvidaci. Závazné souhlasné stanovisko MŽP vydáno</a:t>
            </a:r>
          </a:p>
          <a:p>
            <a:r>
              <a:rPr lang="cs-CZ" dirty="0"/>
              <a:t>Zásoby odepsány převodem do nebilančních</a:t>
            </a:r>
          </a:p>
          <a:p>
            <a:r>
              <a:rPr lang="cs-CZ" dirty="0"/>
              <a:t>Projekty likvidace HDD – zpracovány</a:t>
            </a:r>
          </a:p>
          <a:p>
            <a:r>
              <a:rPr lang="cs-CZ" dirty="0"/>
              <a:t>Povolení HČ likvidace HDD Tj.č.2, Tj.č.5 a TJ.č.6 - vydáno</a:t>
            </a:r>
          </a:p>
        </p:txBody>
      </p:sp>
    </p:spTree>
    <p:extLst>
      <p:ext uri="{BB962C8B-B14F-4D97-AF65-F5344CB8AC3E}">
        <p14:creationId xmlns:p14="http://schemas.microsoft.com/office/powerpoint/2010/main" val="3739917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16D3E12-DA38-FE3B-6EF7-FDA970CB89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sz="4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Důlní lokality – karvinská dílčí pánev</a:t>
            </a:r>
            <a:br>
              <a:rPr lang="cs-CZ" sz="4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cs-CZ" sz="4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lokalita </a:t>
            </a:r>
            <a:r>
              <a:rPr lang="cs-CZ" sz="4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Lazy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DC12AD42-139F-D9EE-50D1-159836D375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9A9FAD-9D06-491B-8E26-73BBA3023D92}" type="slidenum">
              <a:rPr lang="cs-CZ" smtClean="0"/>
              <a:t>26</a:t>
            </a:fld>
            <a:endParaRPr lang="cs-CZ"/>
          </a:p>
        </p:txBody>
      </p:sp>
      <p:graphicFrame>
        <p:nvGraphicFramePr>
          <p:cNvPr id="5" name="Tabulka 4">
            <a:extLst>
              <a:ext uri="{FF2B5EF4-FFF2-40B4-BE49-F238E27FC236}">
                <a16:creationId xmlns:a16="http://schemas.microsoft.com/office/drawing/2014/main" id="{3FE93215-78AE-8708-80BF-FA5BEB7364A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21990581"/>
              </p:ext>
            </p:extLst>
          </p:nvPr>
        </p:nvGraphicFramePr>
        <p:xfrm>
          <a:off x="2343338" y="2055906"/>
          <a:ext cx="7505323" cy="250781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82446">
                  <a:extLst>
                    <a:ext uri="{9D8B030D-6E8A-4147-A177-3AD203B41FA5}">
                      <a16:colId xmlns:a16="http://schemas.microsoft.com/office/drawing/2014/main" val="3753233907"/>
                    </a:ext>
                  </a:extLst>
                </a:gridCol>
                <a:gridCol w="765581">
                  <a:extLst>
                    <a:ext uri="{9D8B030D-6E8A-4147-A177-3AD203B41FA5}">
                      <a16:colId xmlns:a16="http://schemas.microsoft.com/office/drawing/2014/main" val="4110481569"/>
                    </a:ext>
                  </a:extLst>
                </a:gridCol>
                <a:gridCol w="879801">
                  <a:extLst>
                    <a:ext uri="{9D8B030D-6E8A-4147-A177-3AD203B41FA5}">
                      <a16:colId xmlns:a16="http://schemas.microsoft.com/office/drawing/2014/main" val="2246201036"/>
                    </a:ext>
                  </a:extLst>
                </a:gridCol>
                <a:gridCol w="879801">
                  <a:extLst>
                    <a:ext uri="{9D8B030D-6E8A-4147-A177-3AD203B41FA5}">
                      <a16:colId xmlns:a16="http://schemas.microsoft.com/office/drawing/2014/main" val="3872273323"/>
                    </a:ext>
                  </a:extLst>
                </a:gridCol>
                <a:gridCol w="766354">
                  <a:extLst>
                    <a:ext uri="{9D8B030D-6E8A-4147-A177-3AD203B41FA5}">
                      <a16:colId xmlns:a16="http://schemas.microsoft.com/office/drawing/2014/main" val="1668111073"/>
                    </a:ext>
                  </a:extLst>
                </a:gridCol>
                <a:gridCol w="1203167">
                  <a:extLst>
                    <a:ext uri="{9D8B030D-6E8A-4147-A177-3AD203B41FA5}">
                      <a16:colId xmlns:a16="http://schemas.microsoft.com/office/drawing/2014/main" val="1694045136"/>
                    </a:ext>
                  </a:extLst>
                </a:gridCol>
                <a:gridCol w="1203167">
                  <a:extLst>
                    <a:ext uri="{9D8B030D-6E8A-4147-A177-3AD203B41FA5}">
                      <a16:colId xmlns:a16="http://schemas.microsoft.com/office/drawing/2014/main" val="433808713"/>
                    </a:ext>
                  </a:extLst>
                </a:gridCol>
                <a:gridCol w="825006">
                  <a:extLst>
                    <a:ext uri="{9D8B030D-6E8A-4147-A177-3AD203B41FA5}">
                      <a16:colId xmlns:a16="http://schemas.microsoft.com/office/drawing/2014/main" val="3141746663"/>
                    </a:ext>
                  </a:extLst>
                </a:gridCol>
              </a:tblGrid>
              <a:tr h="780123">
                <a:tc>
                  <a:txBody>
                    <a:bodyPr/>
                    <a:lstStyle/>
                    <a:p>
                      <a:pPr algn="ctr"/>
                      <a:r>
                        <a:rPr lang="cs-CZ" sz="1000">
                          <a:effectLst/>
                        </a:rPr>
                        <a:t>Název</a:t>
                      </a:r>
                      <a:endParaRPr lang="cs-CZ" sz="1100">
                        <a:effectLst/>
                      </a:endParaRPr>
                    </a:p>
                    <a:p>
                      <a:pPr algn="ctr"/>
                      <a:r>
                        <a:rPr lang="cs-CZ" sz="1000">
                          <a:effectLst/>
                        </a:rPr>
                        <a:t>jámy</a:t>
                      </a:r>
                      <a:endParaRPr lang="cs-CZ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00">
                          <a:effectLst/>
                        </a:rPr>
                        <a:t>Funkce</a:t>
                      </a:r>
                      <a:endParaRPr lang="cs-CZ" sz="1100">
                        <a:effectLst/>
                      </a:endParaRPr>
                    </a:p>
                    <a:p>
                      <a:pPr algn="ctr"/>
                      <a:r>
                        <a:rPr lang="cs-CZ" sz="1000">
                          <a:effectLst/>
                        </a:rPr>
                        <a:t>jámy</a:t>
                      </a:r>
                      <a:endParaRPr lang="cs-CZ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00">
                          <a:effectLst/>
                        </a:rPr>
                        <a:t>Kóta ohlubně</a:t>
                      </a:r>
                      <a:endParaRPr lang="cs-CZ" sz="1100">
                        <a:effectLst/>
                      </a:endParaRPr>
                    </a:p>
                    <a:p>
                      <a:pPr algn="ctr"/>
                      <a:r>
                        <a:rPr lang="cs-CZ" sz="1000">
                          <a:effectLst/>
                        </a:rPr>
                        <a:t>[m B.p.v.]</a:t>
                      </a:r>
                      <a:endParaRPr lang="cs-CZ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00">
                          <a:effectLst/>
                        </a:rPr>
                        <a:t>Kóta dna jámy</a:t>
                      </a:r>
                      <a:endParaRPr lang="cs-CZ" sz="1100">
                        <a:effectLst/>
                      </a:endParaRPr>
                    </a:p>
                    <a:p>
                      <a:pPr algn="ctr"/>
                      <a:r>
                        <a:rPr lang="cs-CZ" sz="1000">
                          <a:effectLst/>
                        </a:rPr>
                        <a:t>[m B.p.v.]</a:t>
                      </a:r>
                      <a:endParaRPr lang="cs-CZ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00">
                          <a:effectLst/>
                        </a:rPr>
                        <a:t>Celková hloubka</a:t>
                      </a:r>
                      <a:endParaRPr lang="cs-CZ" sz="1100">
                        <a:effectLst/>
                      </a:endParaRPr>
                    </a:p>
                    <a:p>
                      <a:pPr algn="ctr"/>
                      <a:r>
                        <a:rPr lang="cs-CZ" sz="1000">
                          <a:effectLst/>
                        </a:rPr>
                        <a:t>[m]</a:t>
                      </a:r>
                      <a:endParaRPr lang="cs-CZ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00">
                          <a:effectLst/>
                        </a:rPr>
                        <a:t>Průměr</a:t>
                      </a:r>
                      <a:endParaRPr lang="cs-CZ" sz="1100">
                        <a:effectLst/>
                      </a:endParaRPr>
                    </a:p>
                    <a:p>
                      <a:pPr algn="ctr"/>
                      <a:r>
                        <a:rPr lang="cs-CZ" sz="1000">
                          <a:effectLst/>
                        </a:rPr>
                        <a:t>[m]</a:t>
                      </a:r>
                      <a:endParaRPr lang="cs-CZ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00">
                          <a:effectLst/>
                        </a:rPr>
                        <a:t>Úsek jámy</a:t>
                      </a:r>
                      <a:endParaRPr lang="cs-CZ" sz="1100">
                        <a:effectLst/>
                      </a:endParaRPr>
                    </a:p>
                    <a:p>
                      <a:pPr algn="ctr"/>
                      <a:r>
                        <a:rPr lang="cs-CZ" sz="1000">
                          <a:effectLst/>
                        </a:rPr>
                        <a:t>od – do</a:t>
                      </a:r>
                      <a:endParaRPr lang="cs-CZ" sz="1100">
                        <a:effectLst/>
                      </a:endParaRPr>
                    </a:p>
                    <a:p>
                      <a:pPr algn="ctr"/>
                      <a:r>
                        <a:rPr lang="cs-CZ" sz="1000">
                          <a:effectLst/>
                        </a:rPr>
                        <a:t>[m]   [m]</a:t>
                      </a:r>
                      <a:endParaRPr lang="cs-CZ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00">
                          <a:effectLst/>
                        </a:rPr>
                        <a:t>Délka</a:t>
                      </a:r>
                      <a:endParaRPr lang="cs-CZ" sz="1100">
                        <a:effectLst/>
                      </a:endParaRPr>
                    </a:p>
                    <a:p>
                      <a:pPr algn="ctr"/>
                      <a:r>
                        <a:rPr lang="cs-CZ" sz="1000">
                          <a:effectLst/>
                        </a:rPr>
                        <a:t>Úseku</a:t>
                      </a:r>
                      <a:endParaRPr lang="cs-CZ" sz="1100">
                        <a:effectLst/>
                      </a:endParaRPr>
                    </a:p>
                    <a:p>
                      <a:pPr algn="ctr"/>
                      <a:r>
                        <a:rPr lang="cs-CZ" sz="1000">
                          <a:effectLst/>
                        </a:rPr>
                        <a:t>[m]</a:t>
                      </a:r>
                      <a:endParaRPr lang="cs-CZ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42599544"/>
                  </a:ext>
                </a:extLst>
              </a:tr>
              <a:tr h="323466">
                <a:tc rowSpan="2">
                  <a:txBody>
                    <a:bodyPr/>
                    <a:lstStyle/>
                    <a:p>
                      <a:pPr algn="ctr"/>
                      <a:r>
                        <a:rPr lang="cs-CZ" sz="1000">
                          <a:effectLst/>
                        </a:rPr>
                        <a:t>Tj č. 2</a:t>
                      </a:r>
                      <a:endParaRPr lang="cs-CZ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cs-CZ" sz="1000">
                          <a:effectLst/>
                        </a:rPr>
                        <a:t>vtažná</a:t>
                      </a:r>
                      <a:endParaRPr lang="cs-CZ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cs-CZ" sz="1000">
                          <a:effectLst/>
                        </a:rPr>
                        <a:t>+261,2</a:t>
                      </a:r>
                      <a:endParaRPr lang="cs-CZ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cs-CZ" sz="1000" dirty="0">
                          <a:effectLst/>
                        </a:rPr>
                        <a:t>-589,4</a:t>
                      </a:r>
                      <a:endParaRPr lang="cs-CZ" sz="1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cs-CZ" sz="1000">
                          <a:effectLst/>
                        </a:rPr>
                        <a:t>850</a:t>
                      </a:r>
                      <a:endParaRPr lang="cs-CZ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00">
                          <a:effectLst/>
                        </a:rPr>
                        <a:t>6,2</a:t>
                      </a:r>
                      <a:endParaRPr lang="cs-CZ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00">
                          <a:effectLst/>
                        </a:rPr>
                        <a:t>+261 až -283</a:t>
                      </a:r>
                      <a:endParaRPr lang="cs-CZ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00">
                          <a:effectLst/>
                        </a:rPr>
                        <a:t>544</a:t>
                      </a:r>
                      <a:endParaRPr lang="cs-CZ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708145643"/>
                  </a:ext>
                </a:extLst>
              </a:tr>
              <a:tr h="323466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00">
                          <a:effectLst/>
                        </a:rPr>
                        <a:t>6,5</a:t>
                      </a:r>
                      <a:endParaRPr lang="cs-CZ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00">
                          <a:effectLst/>
                        </a:rPr>
                        <a:t>-283 až -589</a:t>
                      </a:r>
                      <a:endParaRPr lang="cs-CZ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00">
                          <a:effectLst/>
                        </a:rPr>
                        <a:t>306</a:t>
                      </a:r>
                      <a:endParaRPr lang="cs-CZ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928233680"/>
                  </a:ext>
                </a:extLst>
              </a:tr>
              <a:tr h="433824">
                <a:tc rowSpan="2">
                  <a:txBody>
                    <a:bodyPr/>
                    <a:lstStyle/>
                    <a:p>
                      <a:pPr algn="ctr"/>
                      <a:r>
                        <a:rPr lang="cs-CZ" sz="1000" dirty="0">
                          <a:effectLst/>
                        </a:rPr>
                        <a:t>Tj č. 5</a:t>
                      </a:r>
                      <a:endParaRPr lang="cs-CZ" sz="1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cs-CZ" sz="1000" dirty="0">
                          <a:effectLst/>
                        </a:rPr>
                        <a:t>vtažná</a:t>
                      </a:r>
                      <a:endParaRPr lang="cs-CZ" sz="1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cs-CZ" sz="1000">
                          <a:effectLst/>
                        </a:rPr>
                        <a:t>+261,7</a:t>
                      </a:r>
                      <a:endParaRPr lang="cs-CZ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cs-CZ" sz="1000" dirty="0">
                          <a:effectLst/>
                        </a:rPr>
                        <a:t>-585,3</a:t>
                      </a:r>
                      <a:endParaRPr lang="cs-CZ" sz="1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cs-CZ" sz="1000">
                          <a:effectLst/>
                        </a:rPr>
                        <a:t>847</a:t>
                      </a:r>
                      <a:endParaRPr lang="cs-CZ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900">
                          <a:effectLst/>
                        </a:rPr>
                        <a:t>„soudek“</a:t>
                      </a:r>
                      <a:endParaRPr lang="cs-CZ" sz="1100">
                        <a:effectLst/>
                      </a:endParaRPr>
                    </a:p>
                    <a:p>
                      <a:pPr algn="ctr"/>
                      <a:r>
                        <a:rPr lang="cs-CZ" sz="1000">
                          <a:effectLst/>
                        </a:rPr>
                        <a:t>4,5x5,5</a:t>
                      </a:r>
                      <a:endParaRPr lang="cs-CZ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00">
                          <a:effectLst/>
                        </a:rPr>
                        <a:t>+262 až -161</a:t>
                      </a:r>
                      <a:endParaRPr lang="cs-CZ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00">
                          <a:effectLst/>
                        </a:rPr>
                        <a:t>423</a:t>
                      </a:r>
                      <a:endParaRPr lang="cs-CZ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015606126"/>
                  </a:ext>
                </a:extLst>
              </a:tr>
              <a:tr h="323466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00" dirty="0">
                          <a:effectLst/>
                        </a:rPr>
                        <a:t>5,5</a:t>
                      </a:r>
                      <a:endParaRPr lang="cs-CZ" sz="1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00">
                          <a:effectLst/>
                        </a:rPr>
                        <a:t>-161 až -585</a:t>
                      </a:r>
                      <a:endParaRPr lang="cs-CZ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00">
                          <a:effectLst/>
                        </a:rPr>
                        <a:t>424</a:t>
                      </a:r>
                      <a:endParaRPr lang="cs-CZ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952972133"/>
                  </a:ext>
                </a:extLst>
              </a:tr>
              <a:tr h="323466">
                <a:tc>
                  <a:txBody>
                    <a:bodyPr/>
                    <a:lstStyle/>
                    <a:p>
                      <a:pPr algn="ctr"/>
                      <a:r>
                        <a:rPr lang="cs-CZ" sz="1000">
                          <a:effectLst/>
                        </a:rPr>
                        <a:t>Vj č. 6</a:t>
                      </a:r>
                      <a:endParaRPr lang="cs-CZ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00">
                          <a:effectLst/>
                        </a:rPr>
                        <a:t>výdušná</a:t>
                      </a:r>
                      <a:endParaRPr lang="cs-CZ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00">
                          <a:effectLst/>
                        </a:rPr>
                        <a:t>+261,9</a:t>
                      </a:r>
                      <a:endParaRPr lang="cs-CZ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00">
                          <a:effectLst/>
                        </a:rPr>
                        <a:t>-642,4</a:t>
                      </a:r>
                      <a:endParaRPr lang="cs-CZ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00">
                          <a:effectLst/>
                        </a:rPr>
                        <a:t>904</a:t>
                      </a:r>
                      <a:endParaRPr lang="cs-CZ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00">
                          <a:effectLst/>
                        </a:rPr>
                        <a:t>7,5</a:t>
                      </a:r>
                      <a:endParaRPr lang="cs-CZ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00">
                          <a:effectLst/>
                        </a:rPr>
                        <a:t>+262 až -642</a:t>
                      </a:r>
                      <a:endParaRPr lang="cs-CZ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00" dirty="0">
                          <a:effectLst/>
                        </a:rPr>
                        <a:t>904</a:t>
                      </a:r>
                      <a:endParaRPr lang="cs-CZ" sz="1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813942572"/>
                  </a:ext>
                </a:extLst>
              </a:tr>
            </a:tbl>
          </a:graphicData>
        </a:graphic>
      </p:graphicFrame>
      <p:pic>
        <p:nvPicPr>
          <p:cNvPr id="7" name="Obrázek 6">
            <a:extLst>
              <a:ext uri="{FF2B5EF4-FFF2-40B4-BE49-F238E27FC236}">
                <a16:creationId xmlns:a16="http://schemas.microsoft.com/office/drawing/2014/main" id="{A4146027-E8D6-4F50-F179-57E8BD28231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0971" y="321855"/>
            <a:ext cx="720000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135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EC1DF5A-76BC-1258-786B-5720BE9C1E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sz="4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Důlní lokality – karvinská dílčí pánev</a:t>
            </a:r>
            <a:br>
              <a:rPr lang="cs-CZ" sz="4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cs-CZ" sz="4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lokalita </a:t>
            </a:r>
            <a:r>
              <a:rPr lang="cs-CZ" sz="4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Lazy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148BE6BA-DC59-90D5-7933-DAEB591496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9A9FAD-9D06-491B-8E26-73BBA3023D92}" type="slidenum">
              <a:rPr lang="cs-CZ" smtClean="0"/>
              <a:t>27</a:t>
            </a:fld>
            <a:endParaRPr lang="cs-CZ"/>
          </a:p>
        </p:txBody>
      </p:sp>
      <p:graphicFrame>
        <p:nvGraphicFramePr>
          <p:cNvPr id="15" name="Tabulka 14">
            <a:extLst>
              <a:ext uri="{FF2B5EF4-FFF2-40B4-BE49-F238E27FC236}">
                <a16:creationId xmlns:a16="http://schemas.microsoft.com/office/drawing/2014/main" id="{D9F18A29-FD3B-D19F-8182-AFD89A0C464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3478823"/>
              </p:ext>
            </p:extLst>
          </p:nvPr>
        </p:nvGraphicFramePr>
        <p:xfrm>
          <a:off x="1868035" y="2032194"/>
          <a:ext cx="8455929" cy="2625507"/>
        </p:xfrm>
        <a:graphic>
          <a:graphicData uri="http://schemas.openxmlformats.org/drawingml/2006/table">
            <a:tbl>
              <a:tblPr/>
              <a:tblGrid>
                <a:gridCol w="68888">
                  <a:extLst>
                    <a:ext uri="{9D8B030D-6E8A-4147-A177-3AD203B41FA5}">
                      <a16:colId xmlns:a16="http://schemas.microsoft.com/office/drawing/2014/main" val="2868323126"/>
                    </a:ext>
                  </a:extLst>
                </a:gridCol>
                <a:gridCol w="912759">
                  <a:extLst>
                    <a:ext uri="{9D8B030D-6E8A-4147-A177-3AD203B41FA5}">
                      <a16:colId xmlns:a16="http://schemas.microsoft.com/office/drawing/2014/main" val="3712678293"/>
                    </a:ext>
                  </a:extLst>
                </a:gridCol>
                <a:gridCol w="1188309">
                  <a:extLst>
                    <a:ext uri="{9D8B030D-6E8A-4147-A177-3AD203B41FA5}">
                      <a16:colId xmlns:a16="http://schemas.microsoft.com/office/drawing/2014/main" val="3150635972"/>
                    </a:ext>
                  </a:extLst>
                </a:gridCol>
                <a:gridCol w="1274419">
                  <a:extLst>
                    <a:ext uri="{9D8B030D-6E8A-4147-A177-3AD203B41FA5}">
                      <a16:colId xmlns:a16="http://schemas.microsoft.com/office/drawing/2014/main" val="3668515005"/>
                    </a:ext>
                  </a:extLst>
                </a:gridCol>
                <a:gridCol w="206662">
                  <a:extLst>
                    <a:ext uri="{9D8B030D-6E8A-4147-A177-3AD203B41FA5}">
                      <a16:colId xmlns:a16="http://schemas.microsoft.com/office/drawing/2014/main" val="973483481"/>
                    </a:ext>
                  </a:extLst>
                </a:gridCol>
                <a:gridCol w="206662">
                  <a:extLst>
                    <a:ext uri="{9D8B030D-6E8A-4147-A177-3AD203B41FA5}">
                      <a16:colId xmlns:a16="http://schemas.microsoft.com/office/drawing/2014/main" val="164296119"/>
                    </a:ext>
                  </a:extLst>
                </a:gridCol>
                <a:gridCol w="206662">
                  <a:extLst>
                    <a:ext uri="{9D8B030D-6E8A-4147-A177-3AD203B41FA5}">
                      <a16:colId xmlns:a16="http://schemas.microsoft.com/office/drawing/2014/main" val="2536165922"/>
                    </a:ext>
                  </a:extLst>
                </a:gridCol>
                <a:gridCol w="206662">
                  <a:extLst>
                    <a:ext uri="{9D8B030D-6E8A-4147-A177-3AD203B41FA5}">
                      <a16:colId xmlns:a16="http://schemas.microsoft.com/office/drawing/2014/main" val="1310365021"/>
                    </a:ext>
                  </a:extLst>
                </a:gridCol>
                <a:gridCol w="206662">
                  <a:extLst>
                    <a:ext uri="{9D8B030D-6E8A-4147-A177-3AD203B41FA5}">
                      <a16:colId xmlns:a16="http://schemas.microsoft.com/office/drawing/2014/main" val="1016111138"/>
                    </a:ext>
                  </a:extLst>
                </a:gridCol>
                <a:gridCol w="206662">
                  <a:extLst>
                    <a:ext uri="{9D8B030D-6E8A-4147-A177-3AD203B41FA5}">
                      <a16:colId xmlns:a16="http://schemas.microsoft.com/office/drawing/2014/main" val="3811957091"/>
                    </a:ext>
                  </a:extLst>
                </a:gridCol>
                <a:gridCol w="206662">
                  <a:extLst>
                    <a:ext uri="{9D8B030D-6E8A-4147-A177-3AD203B41FA5}">
                      <a16:colId xmlns:a16="http://schemas.microsoft.com/office/drawing/2014/main" val="4268633533"/>
                    </a:ext>
                  </a:extLst>
                </a:gridCol>
                <a:gridCol w="206662">
                  <a:extLst>
                    <a:ext uri="{9D8B030D-6E8A-4147-A177-3AD203B41FA5}">
                      <a16:colId xmlns:a16="http://schemas.microsoft.com/office/drawing/2014/main" val="2176046840"/>
                    </a:ext>
                  </a:extLst>
                </a:gridCol>
                <a:gridCol w="206662">
                  <a:extLst>
                    <a:ext uri="{9D8B030D-6E8A-4147-A177-3AD203B41FA5}">
                      <a16:colId xmlns:a16="http://schemas.microsoft.com/office/drawing/2014/main" val="1779976122"/>
                    </a:ext>
                  </a:extLst>
                </a:gridCol>
                <a:gridCol w="206662">
                  <a:extLst>
                    <a:ext uri="{9D8B030D-6E8A-4147-A177-3AD203B41FA5}">
                      <a16:colId xmlns:a16="http://schemas.microsoft.com/office/drawing/2014/main" val="18885868"/>
                    </a:ext>
                  </a:extLst>
                </a:gridCol>
                <a:gridCol w="206662">
                  <a:extLst>
                    <a:ext uri="{9D8B030D-6E8A-4147-A177-3AD203B41FA5}">
                      <a16:colId xmlns:a16="http://schemas.microsoft.com/office/drawing/2014/main" val="1065104668"/>
                    </a:ext>
                  </a:extLst>
                </a:gridCol>
                <a:gridCol w="206662">
                  <a:extLst>
                    <a:ext uri="{9D8B030D-6E8A-4147-A177-3AD203B41FA5}">
                      <a16:colId xmlns:a16="http://schemas.microsoft.com/office/drawing/2014/main" val="2497936532"/>
                    </a:ext>
                  </a:extLst>
                </a:gridCol>
                <a:gridCol w="206662">
                  <a:extLst>
                    <a:ext uri="{9D8B030D-6E8A-4147-A177-3AD203B41FA5}">
                      <a16:colId xmlns:a16="http://schemas.microsoft.com/office/drawing/2014/main" val="1485876118"/>
                    </a:ext>
                  </a:extLst>
                </a:gridCol>
                <a:gridCol w="206662">
                  <a:extLst>
                    <a:ext uri="{9D8B030D-6E8A-4147-A177-3AD203B41FA5}">
                      <a16:colId xmlns:a16="http://schemas.microsoft.com/office/drawing/2014/main" val="397750707"/>
                    </a:ext>
                  </a:extLst>
                </a:gridCol>
                <a:gridCol w="206662">
                  <a:extLst>
                    <a:ext uri="{9D8B030D-6E8A-4147-A177-3AD203B41FA5}">
                      <a16:colId xmlns:a16="http://schemas.microsoft.com/office/drawing/2014/main" val="2147711453"/>
                    </a:ext>
                  </a:extLst>
                </a:gridCol>
                <a:gridCol w="206662">
                  <a:extLst>
                    <a:ext uri="{9D8B030D-6E8A-4147-A177-3AD203B41FA5}">
                      <a16:colId xmlns:a16="http://schemas.microsoft.com/office/drawing/2014/main" val="1336693179"/>
                    </a:ext>
                  </a:extLst>
                </a:gridCol>
                <a:gridCol w="206662">
                  <a:extLst>
                    <a:ext uri="{9D8B030D-6E8A-4147-A177-3AD203B41FA5}">
                      <a16:colId xmlns:a16="http://schemas.microsoft.com/office/drawing/2014/main" val="3684277634"/>
                    </a:ext>
                  </a:extLst>
                </a:gridCol>
                <a:gridCol w="206662">
                  <a:extLst>
                    <a:ext uri="{9D8B030D-6E8A-4147-A177-3AD203B41FA5}">
                      <a16:colId xmlns:a16="http://schemas.microsoft.com/office/drawing/2014/main" val="471852564"/>
                    </a:ext>
                  </a:extLst>
                </a:gridCol>
                <a:gridCol w="206662">
                  <a:extLst>
                    <a:ext uri="{9D8B030D-6E8A-4147-A177-3AD203B41FA5}">
                      <a16:colId xmlns:a16="http://schemas.microsoft.com/office/drawing/2014/main" val="1586637884"/>
                    </a:ext>
                  </a:extLst>
                </a:gridCol>
                <a:gridCol w="206662">
                  <a:extLst>
                    <a:ext uri="{9D8B030D-6E8A-4147-A177-3AD203B41FA5}">
                      <a16:colId xmlns:a16="http://schemas.microsoft.com/office/drawing/2014/main" val="240354167"/>
                    </a:ext>
                  </a:extLst>
                </a:gridCol>
                <a:gridCol w="206662">
                  <a:extLst>
                    <a:ext uri="{9D8B030D-6E8A-4147-A177-3AD203B41FA5}">
                      <a16:colId xmlns:a16="http://schemas.microsoft.com/office/drawing/2014/main" val="1335549690"/>
                    </a:ext>
                  </a:extLst>
                </a:gridCol>
                <a:gridCol w="206662">
                  <a:extLst>
                    <a:ext uri="{9D8B030D-6E8A-4147-A177-3AD203B41FA5}">
                      <a16:colId xmlns:a16="http://schemas.microsoft.com/office/drawing/2014/main" val="1213188475"/>
                    </a:ext>
                  </a:extLst>
                </a:gridCol>
                <a:gridCol w="206662">
                  <a:extLst>
                    <a:ext uri="{9D8B030D-6E8A-4147-A177-3AD203B41FA5}">
                      <a16:colId xmlns:a16="http://schemas.microsoft.com/office/drawing/2014/main" val="3763743819"/>
                    </a:ext>
                  </a:extLst>
                </a:gridCol>
                <a:gridCol w="206662">
                  <a:extLst>
                    <a:ext uri="{9D8B030D-6E8A-4147-A177-3AD203B41FA5}">
                      <a16:colId xmlns:a16="http://schemas.microsoft.com/office/drawing/2014/main" val="4215665749"/>
                    </a:ext>
                  </a:extLst>
                </a:gridCol>
                <a:gridCol w="51666">
                  <a:extLst>
                    <a:ext uri="{9D8B030D-6E8A-4147-A177-3AD203B41FA5}">
                      <a16:colId xmlns:a16="http://schemas.microsoft.com/office/drawing/2014/main" val="161304229"/>
                    </a:ext>
                  </a:extLst>
                </a:gridCol>
              </a:tblGrid>
              <a:tr h="518619">
                <a:tc>
                  <a:txBody>
                    <a:bodyPr/>
                    <a:lstStyle/>
                    <a:p>
                      <a:pPr algn="l" fontAlgn="ctr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10">
                  <a:txBody>
                    <a:bodyPr/>
                    <a:lstStyle/>
                    <a:p>
                      <a:pPr algn="l" fontAlgn="b"/>
                      <a:r>
                        <a:rPr lang="cs-CZ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</a:rPr>
                        <a:t>Likvidace HDD vč. demolice objektů v ochranném pásmu jam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33544860"/>
                  </a:ext>
                </a:extLst>
              </a:tr>
              <a:tr h="551032">
                <a:tc>
                  <a:txBody>
                    <a:bodyPr/>
                    <a:lstStyle/>
                    <a:p>
                      <a:pPr algn="l" fontAlgn="ctr"/>
                      <a:endParaRPr lang="cs-CZ" sz="1100" b="1" i="0" u="none" strike="noStrike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b="1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</a:rPr>
                        <a:t>Lokalita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b="1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</a:rPr>
                        <a:t>Areál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100" b="1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</a:rPr>
                        <a:t>Název jámy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cs-CZ" sz="1100" b="1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</a:rPr>
                        <a:t>2022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cs-CZ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</a:rPr>
                        <a:t>2023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cs-CZ" sz="1100" b="1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</a:rPr>
                        <a:t>2024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cs-CZ" sz="1100" b="1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</a:rPr>
                        <a:t>2025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cs-CZ" sz="1100" b="1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</a:rPr>
                        <a:t>2026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cs-CZ" sz="1100" b="1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</a:rPr>
                        <a:t>2027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cs-CZ" sz="1100" b="1" i="0" u="none" strike="noStrike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18803906"/>
                  </a:ext>
                </a:extLst>
              </a:tr>
              <a:tr h="388964">
                <a:tc>
                  <a:txBody>
                    <a:bodyPr/>
                    <a:lstStyle/>
                    <a:p>
                      <a:pPr algn="l" fontAlgn="ctr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cs-CZ" sz="1100" b="1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</a:rPr>
                        <a:t>Lazy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cs-CZ" sz="1100" b="1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</a:rPr>
                        <a:t>Lazy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</a:rPr>
                        <a:t>TJ č. 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D0D0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D0D0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D0D0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D0D0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D0D0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</a:rPr>
                        <a:t> 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D0D0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32749332"/>
                  </a:ext>
                </a:extLst>
              </a:tr>
              <a:tr h="388964">
                <a:tc>
                  <a:txBody>
                    <a:bodyPr/>
                    <a:lstStyle/>
                    <a:p>
                      <a:pPr algn="l" fontAlgn="ctr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100" b="1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</a:rPr>
                        <a:t>TJ č. 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D0D0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D0D0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D0D0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D0D0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D0D0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D0D0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D0D0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D0D0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D0D0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</a:rPr>
                        <a:t> 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D0D0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D0D0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50337618"/>
                  </a:ext>
                </a:extLst>
              </a:tr>
              <a:tr h="388964">
                <a:tc>
                  <a:txBody>
                    <a:bodyPr/>
                    <a:lstStyle/>
                    <a:p>
                      <a:pPr algn="l" fontAlgn="ctr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100" b="1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</a:rPr>
                        <a:t>TJ č. 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D0D0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D0D0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D0D0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D0D0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D0D0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</a:rPr>
                        <a:t> 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D0D0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52302068"/>
                  </a:ext>
                </a:extLst>
              </a:tr>
              <a:tr h="388964">
                <a:tc>
                  <a:txBody>
                    <a:bodyPr/>
                    <a:lstStyle/>
                    <a:p>
                      <a:pPr algn="l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1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</a:rPr>
                        <a:t> 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100" b="1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100" b="1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30764523"/>
                  </a:ext>
                </a:extLst>
              </a:tr>
            </a:tbl>
          </a:graphicData>
        </a:graphic>
      </p:graphicFrame>
      <p:sp>
        <p:nvSpPr>
          <p:cNvPr id="16" name="TextovéPole 7">
            <a:extLst>
              <a:ext uri="{FF2B5EF4-FFF2-40B4-BE49-F238E27FC236}">
                <a16:creationId xmlns:a16="http://schemas.microsoft.com/office/drawing/2014/main" id="{00000000-0008-0000-0500-000008000000}"/>
              </a:ext>
            </a:extLst>
          </p:cNvPr>
          <p:cNvSpPr txBox="1"/>
          <p:nvPr/>
        </p:nvSpPr>
        <p:spPr>
          <a:xfrm>
            <a:off x="6814754" y="3183196"/>
            <a:ext cx="781444" cy="245804"/>
          </a:xfrm>
          <a:prstGeom prst="rect">
            <a:avLst/>
          </a:prstGeom>
          <a:solidFill>
            <a:schemeClr val="lt1"/>
          </a:solidFill>
          <a:ln w="9525" cmpd="sng">
            <a:solidFill>
              <a:schemeClr val="lt1">
                <a:shade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cs-CZ" sz="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09/2023</a:t>
            </a:r>
          </a:p>
        </p:txBody>
      </p:sp>
      <p:sp>
        <p:nvSpPr>
          <p:cNvPr id="17" name="TextovéPole 8">
            <a:extLst>
              <a:ext uri="{FF2B5EF4-FFF2-40B4-BE49-F238E27FC236}">
                <a16:creationId xmlns:a16="http://schemas.microsoft.com/office/drawing/2014/main" id="{00000000-0008-0000-0500-000009000000}"/>
              </a:ext>
            </a:extLst>
          </p:cNvPr>
          <p:cNvSpPr txBox="1"/>
          <p:nvPr/>
        </p:nvSpPr>
        <p:spPr>
          <a:xfrm>
            <a:off x="8064548" y="3578215"/>
            <a:ext cx="781442" cy="245803"/>
          </a:xfrm>
          <a:prstGeom prst="rect">
            <a:avLst/>
          </a:prstGeom>
          <a:solidFill>
            <a:schemeClr val="lt1"/>
          </a:solidFill>
          <a:ln w="9525" cmpd="sng">
            <a:solidFill>
              <a:schemeClr val="lt1">
                <a:shade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cs-CZ" sz="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01/2025</a:t>
            </a:r>
          </a:p>
        </p:txBody>
      </p:sp>
      <p:sp>
        <p:nvSpPr>
          <p:cNvPr id="18" name="TextovéPole 9">
            <a:extLst>
              <a:ext uri="{FF2B5EF4-FFF2-40B4-BE49-F238E27FC236}">
                <a16:creationId xmlns:a16="http://schemas.microsoft.com/office/drawing/2014/main" id="{00000000-0008-0000-0500-00000A000000}"/>
              </a:ext>
            </a:extLst>
          </p:cNvPr>
          <p:cNvSpPr txBox="1"/>
          <p:nvPr/>
        </p:nvSpPr>
        <p:spPr>
          <a:xfrm>
            <a:off x="7028052" y="3920448"/>
            <a:ext cx="781442" cy="245804"/>
          </a:xfrm>
          <a:prstGeom prst="rect">
            <a:avLst/>
          </a:prstGeom>
          <a:solidFill>
            <a:schemeClr val="lt1"/>
          </a:solidFill>
          <a:ln w="9525" cmpd="sng">
            <a:solidFill>
              <a:schemeClr val="lt1">
                <a:shade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cs-CZ" sz="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12/2023</a:t>
            </a:r>
          </a:p>
        </p:txBody>
      </p:sp>
      <p:sp>
        <p:nvSpPr>
          <p:cNvPr id="19" name="TextovéPole 16">
            <a:extLst>
              <a:ext uri="{FF2B5EF4-FFF2-40B4-BE49-F238E27FC236}">
                <a16:creationId xmlns:a16="http://schemas.microsoft.com/office/drawing/2014/main" id="{00000000-0008-0000-0500-000011000000}"/>
              </a:ext>
            </a:extLst>
          </p:cNvPr>
          <p:cNvSpPr txBox="1"/>
          <p:nvPr/>
        </p:nvSpPr>
        <p:spPr>
          <a:xfrm>
            <a:off x="1934506" y="4349771"/>
            <a:ext cx="4880248" cy="307930"/>
          </a:xfrm>
          <a:prstGeom prst="rect">
            <a:avLst/>
          </a:prstGeom>
          <a:solidFill>
            <a:schemeClr val="lt1"/>
          </a:solidFill>
          <a:ln w="9525" cmpd="sng">
            <a:solidFill>
              <a:schemeClr val="lt1">
                <a:shade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cs-CZ" sz="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XX/XXXX - </a:t>
            </a:r>
            <a:r>
              <a:rPr lang="cs-CZ" sz="800" b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dokončení ohlubně (komínek, oplocení, nátěr,</a:t>
            </a:r>
            <a:r>
              <a:rPr lang="cs-CZ" sz="800" b="0" baseline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monument ...</a:t>
            </a:r>
            <a:endParaRPr lang="cs-CZ" sz="800" b="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1FC9C42C-A08B-7AAC-C4E0-859A806490F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0971" y="321855"/>
            <a:ext cx="720000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992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5403495-5411-14CC-6735-3E10C13413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sz="4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Důlní lokality – karvinská dílčí pánev</a:t>
            </a:r>
            <a:br>
              <a:rPr lang="cs-CZ" sz="4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cs-CZ" sz="4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lokalita </a:t>
            </a:r>
            <a:r>
              <a:rPr lang="cs-CZ" sz="4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Lazy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3D88968-EFAB-3E0E-4861-B977F08763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4"/>
            <a:ext cx="11012771" cy="3352957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cs-CZ" sz="2600" u="sng" dirty="0"/>
              <a:t>Provozní oblast</a:t>
            </a:r>
          </a:p>
          <a:p>
            <a:r>
              <a:rPr lang="cs-CZ" sz="2600" dirty="0"/>
              <a:t>Příprava pro zahájení HČ likvidace HDD ukončena</a:t>
            </a:r>
          </a:p>
          <a:p>
            <a:pPr marL="0" indent="0">
              <a:buNone/>
            </a:pPr>
            <a:r>
              <a:rPr lang="cs-CZ" sz="2600" dirty="0"/>
              <a:t>	- TJ č.6 – 09/2022 zahájení HČ – likvidace jámy – zásyp ZZM jámové 		   tůně po 9.patro (4 vrstvy, 72,4 m, 3397 m</a:t>
            </a:r>
            <a:r>
              <a:rPr lang="cs-CZ" sz="2600" baseline="30000" dirty="0"/>
              <a:t>3</a:t>
            </a:r>
            <a:r>
              <a:rPr lang="cs-CZ" sz="2600" dirty="0"/>
              <a:t>), 11/2022 – zásyp NZM - 37 200 m</a:t>
            </a:r>
            <a:r>
              <a:rPr lang="cs-CZ" sz="2600" baseline="30000" dirty="0"/>
              <a:t>3</a:t>
            </a:r>
          </a:p>
          <a:p>
            <a:pPr marL="0" indent="0">
              <a:buNone/>
            </a:pPr>
            <a:r>
              <a:rPr lang="cs-CZ" sz="2600" dirty="0"/>
              <a:t>	- TJ č.2 – 10/2022 zahájení HČ – zásyp NZM – 27 500 m</a:t>
            </a:r>
            <a:r>
              <a:rPr lang="cs-CZ" sz="2600" baseline="30000" dirty="0"/>
              <a:t>3</a:t>
            </a:r>
          </a:p>
          <a:p>
            <a:pPr marL="0" indent="0">
              <a:buNone/>
            </a:pPr>
            <a:r>
              <a:rPr lang="cs-CZ" sz="2600" dirty="0"/>
              <a:t>	- TJ č.5 – 11/2022 zahájení HČ – zásyp ZZM – 15 000 m</a:t>
            </a:r>
            <a:r>
              <a:rPr lang="cs-CZ" sz="2600" baseline="30000" dirty="0"/>
              <a:t>3</a:t>
            </a:r>
            <a:r>
              <a:rPr lang="cs-CZ" sz="2600" dirty="0"/>
              <a:t> (nad jámovou zátkou na 	   8.p.)</a:t>
            </a:r>
          </a:p>
          <a:p>
            <a:r>
              <a:rPr lang="cs-CZ" sz="2600" dirty="0"/>
              <a:t>Zahájení demolice úpravny – 09/2022</a:t>
            </a:r>
          </a:p>
          <a:p>
            <a:pPr marL="0" indent="0">
              <a:buNone/>
            </a:pPr>
            <a:r>
              <a:rPr lang="cs-CZ" dirty="0"/>
              <a:t>	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E3DD71E9-AD2D-BF10-23C4-B5E91176D7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9A9FAD-9D06-491B-8E26-73BBA3023D92}" type="slidenum">
              <a:rPr lang="cs-CZ" smtClean="0"/>
              <a:t>28</a:t>
            </a:fld>
            <a:endParaRPr lang="cs-CZ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5D1337C4-F273-5D78-8F38-85C0377ADF3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0971" y="321855"/>
            <a:ext cx="720000" cy="720000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959A9B5E-8B12-23CB-DD9B-DEB12D6805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0948" y="4114774"/>
            <a:ext cx="4630023" cy="2606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804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09275B0-9CC8-2C47-9B79-C21EC0059E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sz="4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Důlní lokality – karvinská dílčí pánev</a:t>
            </a:r>
            <a:br>
              <a:rPr lang="cs-CZ" sz="4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cs-CZ" sz="4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lokalita </a:t>
            </a:r>
            <a:r>
              <a:rPr lang="cs-CZ" sz="4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ČSA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1E860C29-03A7-A70D-E00A-E7F8602CCD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9A9FAD-9D06-491B-8E26-73BBA3023D92}" type="slidenum">
              <a:rPr lang="cs-CZ" smtClean="0"/>
              <a:t>29</a:t>
            </a:fld>
            <a:endParaRPr lang="cs-CZ"/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9A1857AA-FDC4-4966-16D5-6AB8D7359346}"/>
              </a:ext>
            </a:extLst>
          </p:cNvPr>
          <p:cNvSpPr txBox="1"/>
          <p:nvPr/>
        </p:nvSpPr>
        <p:spPr>
          <a:xfrm>
            <a:off x="6096000" y="1825622"/>
            <a:ext cx="552865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cs-CZ" dirty="0"/>
              <a:t>Založení jámy Františka (zrod dolu ČSA)	r. 1856 </a:t>
            </a:r>
          </a:p>
          <a:p>
            <a:pPr algn="just"/>
            <a:r>
              <a:rPr lang="cs-CZ" dirty="0"/>
              <a:t>Založení jámy Jindřich		r. 1856</a:t>
            </a:r>
          </a:p>
          <a:p>
            <a:pPr algn="just"/>
            <a:r>
              <a:rPr lang="cs-CZ" dirty="0"/>
              <a:t>Založení dolu Jan Karel		r. 1859</a:t>
            </a:r>
          </a:p>
          <a:p>
            <a:pPr algn="just"/>
            <a:r>
              <a:rPr lang="cs-CZ" dirty="0"/>
              <a:t>Založení jámy Hlubina		r. 1867</a:t>
            </a:r>
          </a:p>
          <a:p>
            <a:pPr algn="just"/>
            <a:r>
              <a:rPr lang="cs-CZ" dirty="0"/>
              <a:t>Sloučení s dolem Doubrava		r. 1995</a:t>
            </a:r>
          </a:p>
          <a:p>
            <a:pPr algn="just"/>
            <a:r>
              <a:rPr lang="cs-CZ" dirty="0"/>
              <a:t>Ukončení těžby			r. 02/2021</a:t>
            </a:r>
          </a:p>
          <a:p>
            <a:pPr algn="just"/>
            <a:r>
              <a:rPr lang="cs-CZ" dirty="0"/>
              <a:t>Celková těžba od r. 1951		144,4 mil. tun uhlí</a:t>
            </a:r>
          </a:p>
        </p:txBody>
      </p:sp>
      <p:sp>
        <p:nvSpPr>
          <p:cNvPr id="9" name="Pravá složená závorka 8">
            <a:extLst>
              <a:ext uri="{FF2B5EF4-FFF2-40B4-BE49-F238E27FC236}">
                <a16:creationId xmlns:a16="http://schemas.microsoft.com/office/drawing/2014/main" id="{00F7B40F-7DCB-221C-435C-09700BE3380A}"/>
              </a:ext>
            </a:extLst>
          </p:cNvPr>
          <p:cNvSpPr/>
          <p:nvPr/>
        </p:nvSpPr>
        <p:spPr>
          <a:xfrm>
            <a:off x="10598451" y="2019008"/>
            <a:ext cx="155448" cy="841887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7D9F103E-0667-FC63-0BC7-A2A0F9D0190B}"/>
              </a:ext>
            </a:extLst>
          </p:cNvPr>
          <p:cNvSpPr txBox="1"/>
          <p:nvPr/>
        </p:nvSpPr>
        <p:spPr>
          <a:xfrm>
            <a:off x="10718444" y="2255285"/>
            <a:ext cx="10662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1951 ČSA</a:t>
            </a:r>
          </a:p>
        </p:txBody>
      </p:sp>
      <p:pic>
        <p:nvPicPr>
          <p:cNvPr id="16" name="Obrázek 15">
            <a:extLst>
              <a:ext uri="{FF2B5EF4-FFF2-40B4-BE49-F238E27FC236}">
                <a16:creationId xmlns:a16="http://schemas.microsoft.com/office/drawing/2014/main" id="{29A8FE71-C358-7E34-D1FC-31953E2AB2C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0971" y="321855"/>
            <a:ext cx="720000" cy="720000"/>
          </a:xfrm>
          <a:prstGeom prst="rect">
            <a:avLst/>
          </a:prstGeom>
        </p:spPr>
      </p:pic>
      <p:pic>
        <p:nvPicPr>
          <p:cNvPr id="17" name="Obrázek 16">
            <a:extLst>
              <a:ext uri="{FF2B5EF4-FFF2-40B4-BE49-F238E27FC236}">
                <a16:creationId xmlns:a16="http://schemas.microsoft.com/office/drawing/2014/main" id="{1211F07B-8271-4DCE-8930-BFCDA71477B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97" t="3761" r="1332" b="52289"/>
          <a:stretch/>
        </p:blipFill>
        <p:spPr>
          <a:xfrm>
            <a:off x="388964" y="2255285"/>
            <a:ext cx="5546988" cy="33565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FE7CA55E-0F06-96B8-C121-332CA8796DB9}"/>
              </a:ext>
            </a:extLst>
          </p:cNvPr>
          <p:cNvSpPr txBox="1"/>
          <p:nvPr/>
        </p:nvSpPr>
        <p:spPr>
          <a:xfrm>
            <a:off x="5935952" y="4309038"/>
            <a:ext cx="545622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Legislativa:</a:t>
            </a:r>
          </a:p>
          <a:p>
            <a:r>
              <a:rPr lang="cs-CZ" dirty="0"/>
              <a:t>EIA – platná Dokumentace pro pokračování HČ do roku 2023. Podáno Oznámení o změně záměru – ukončení HČ (obsahuje likvidaci). V 09/2022 bude vydáno Závazné souhlasné stanovisko MŽP</a:t>
            </a:r>
          </a:p>
          <a:p>
            <a:r>
              <a:rPr lang="cs-CZ" dirty="0"/>
              <a:t>Projekty likvidace HDD – zpracovány pro ČSA 2 a ČSA 3, pro jámu Jan bude zpracován v 10/2022</a:t>
            </a:r>
          </a:p>
          <a:p>
            <a:r>
              <a:rPr lang="cs-CZ" dirty="0"/>
              <a:t>Povolení HČ likvidace HDD - NE</a:t>
            </a:r>
          </a:p>
        </p:txBody>
      </p:sp>
    </p:spTree>
    <p:extLst>
      <p:ext uri="{BB962C8B-B14F-4D97-AF65-F5344CB8AC3E}">
        <p14:creationId xmlns:p14="http://schemas.microsoft.com/office/powerpoint/2010/main" val="4083890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symbol pro obsah 7"/>
          <p:cNvSpPr>
            <a:spLocks noGrp="1"/>
          </p:cNvSpPr>
          <p:nvPr>
            <p:ph idx="1"/>
          </p:nvPr>
        </p:nvSpPr>
        <p:spPr>
          <a:xfrm>
            <a:off x="771582" y="861855"/>
            <a:ext cx="8987016" cy="325379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4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DIAMO, státní podnik, Stráž pod Ralskem</a:t>
            </a:r>
            <a:endParaRPr lang="cs-CZ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>
              <a:buNone/>
            </a:pPr>
            <a:endParaRPr lang="cs-CZ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>
              <a:buNone/>
            </a:pPr>
            <a:endParaRPr lang="cs-CZ" sz="2400" b="1" i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758" y="5967957"/>
            <a:ext cx="2238375" cy="762000"/>
          </a:xfrm>
          <a:prstGeom prst="rect">
            <a:avLst/>
          </a:prstGeom>
        </p:spPr>
      </p:pic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9A9FAD-9D06-491B-8E26-73BBA3023D92}" type="slidenum">
              <a:rPr lang="cs-CZ" smtClean="0">
                <a:solidFill>
                  <a:schemeClr val="bg1"/>
                </a:solidFill>
              </a:rPr>
              <a:t>3</a:t>
            </a:fld>
            <a:endParaRPr lang="cs-CZ" dirty="0">
              <a:solidFill>
                <a:schemeClr val="bg1"/>
              </a:solidFill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483" y="2087806"/>
            <a:ext cx="2983608" cy="3188731"/>
          </a:xfrm>
          <a:prstGeom prst="rect">
            <a:avLst/>
          </a:prstGeom>
        </p:spPr>
      </p:pic>
      <p:sp>
        <p:nvSpPr>
          <p:cNvPr id="4" name="Obdélník 3"/>
          <p:cNvSpPr/>
          <p:nvPr/>
        </p:nvSpPr>
        <p:spPr>
          <a:xfrm>
            <a:off x="4160249" y="2087807"/>
            <a:ext cx="719355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400" dirty="0">
                <a:solidFill>
                  <a:srgbClr val="000000"/>
                </a:solidFill>
                <a:latin typeface="Open Sans" panose="020B0606030504020204"/>
              </a:rPr>
              <a:t>DIAMO, státní podnik, se sídlem ve Stráži pod Ralskem je organizací, která realizuje zahlazování následků hornické činnosti po těžbě uranu, rud a části uhelného hornictví v České republice. </a:t>
            </a:r>
            <a:endParaRPr lang="cs-CZ" sz="2400" dirty="0"/>
          </a:p>
        </p:txBody>
      </p:sp>
      <p:sp>
        <p:nvSpPr>
          <p:cNvPr id="6" name="Obdélník 5"/>
          <p:cNvSpPr/>
          <p:nvPr/>
        </p:nvSpPr>
        <p:spPr>
          <a:xfrm>
            <a:off x="4160248" y="3851007"/>
            <a:ext cx="719355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400" dirty="0">
                <a:solidFill>
                  <a:srgbClr val="000000"/>
                </a:solidFill>
                <a:latin typeface="Open Sans" panose="020B0606030504020204"/>
              </a:rPr>
              <a:t>Zahlazování následků hornické činnosti je v souladu se státní politikou postupného zlepšení kvality životního prostředí a odstraňování starých environmentálních zátěží financováno státem</a:t>
            </a:r>
            <a:endParaRPr lang="cs-CZ" sz="2400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94E282FF-5AEF-E6D9-FB6D-0B41283F5F4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3899" y="310896"/>
            <a:ext cx="720000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745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112BFFD-9EA6-7723-C239-C376F883D2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sz="4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Důlní lokality – karvinská dílčí pánev</a:t>
            </a:r>
            <a:br>
              <a:rPr lang="cs-CZ" sz="4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cs-CZ" sz="4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lokalita </a:t>
            </a:r>
            <a:r>
              <a:rPr lang="cs-CZ" sz="4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ČSA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7E0600BD-B695-0EBF-74FA-E7FD0B94E2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9A9FAD-9D06-491B-8E26-73BBA3023D92}" type="slidenum">
              <a:rPr lang="cs-CZ" smtClean="0"/>
              <a:t>30</a:t>
            </a:fld>
            <a:endParaRPr lang="cs-CZ"/>
          </a:p>
        </p:txBody>
      </p:sp>
      <p:graphicFrame>
        <p:nvGraphicFramePr>
          <p:cNvPr id="5" name="Tabulka 4">
            <a:extLst>
              <a:ext uri="{FF2B5EF4-FFF2-40B4-BE49-F238E27FC236}">
                <a16:creationId xmlns:a16="http://schemas.microsoft.com/office/drawing/2014/main" id="{9D709F0F-A0E3-AFCD-D04C-3DDEA445728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06796416"/>
              </p:ext>
            </p:extLst>
          </p:nvPr>
        </p:nvGraphicFramePr>
        <p:xfrm>
          <a:off x="2761307" y="2852261"/>
          <a:ext cx="6255945" cy="2344425"/>
        </p:xfrm>
        <a:graphic>
          <a:graphicData uri="http://schemas.openxmlformats.org/drawingml/2006/table">
            <a:tbl>
              <a:tblPr firstRow="1" firstCol="1">
                <a:tableStyleId>{5C22544A-7EE6-4342-B048-85BDC9FD1C3A}</a:tableStyleId>
              </a:tblPr>
              <a:tblGrid>
                <a:gridCol w="1004057">
                  <a:extLst>
                    <a:ext uri="{9D8B030D-6E8A-4147-A177-3AD203B41FA5}">
                      <a16:colId xmlns:a16="http://schemas.microsoft.com/office/drawing/2014/main" val="3212316861"/>
                    </a:ext>
                  </a:extLst>
                </a:gridCol>
                <a:gridCol w="652703">
                  <a:extLst>
                    <a:ext uri="{9D8B030D-6E8A-4147-A177-3AD203B41FA5}">
                      <a16:colId xmlns:a16="http://schemas.microsoft.com/office/drawing/2014/main" val="1864271145"/>
                    </a:ext>
                  </a:extLst>
                </a:gridCol>
                <a:gridCol w="750082">
                  <a:extLst>
                    <a:ext uri="{9D8B030D-6E8A-4147-A177-3AD203B41FA5}">
                      <a16:colId xmlns:a16="http://schemas.microsoft.com/office/drawing/2014/main" val="4065410074"/>
                    </a:ext>
                  </a:extLst>
                </a:gridCol>
                <a:gridCol w="750082">
                  <a:extLst>
                    <a:ext uri="{9D8B030D-6E8A-4147-A177-3AD203B41FA5}">
                      <a16:colId xmlns:a16="http://schemas.microsoft.com/office/drawing/2014/main" val="1886937634"/>
                    </a:ext>
                  </a:extLst>
                </a:gridCol>
                <a:gridCol w="652703">
                  <a:extLst>
                    <a:ext uri="{9D8B030D-6E8A-4147-A177-3AD203B41FA5}">
                      <a16:colId xmlns:a16="http://schemas.microsoft.com/office/drawing/2014/main" val="4032281258"/>
                    </a:ext>
                  </a:extLst>
                </a:gridCol>
                <a:gridCol w="932338">
                  <a:extLst>
                    <a:ext uri="{9D8B030D-6E8A-4147-A177-3AD203B41FA5}">
                      <a16:colId xmlns:a16="http://schemas.microsoft.com/office/drawing/2014/main" val="2110970970"/>
                    </a:ext>
                  </a:extLst>
                </a:gridCol>
                <a:gridCol w="932338">
                  <a:extLst>
                    <a:ext uri="{9D8B030D-6E8A-4147-A177-3AD203B41FA5}">
                      <a16:colId xmlns:a16="http://schemas.microsoft.com/office/drawing/2014/main" val="1551541404"/>
                    </a:ext>
                  </a:extLst>
                </a:gridCol>
                <a:gridCol w="581642">
                  <a:extLst>
                    <a:ext uri="{9D8B030D-6E8A-4147-A177-3AD203B41FA5}">
                      <a16:colId xmlns:a16="http://schemas.microsoft.com/office/drawing/2014/main" val="2151464305"/>
                    </a:ext>
                  </a:extLst>
                </a:gridCol>
              </a:tblGrid>
              <a:tr h="600214">
                <a:tc>
                  <a:txBody>
                    <a:bodyPr/>
                    <a:lstStyle/>
                    <a:p>
                      <a:pPr algn="ctr"/>
                      <a:r>
                        <a:rPr lang="cs-CZ" sz="1000">
                          <a:effectLst/>
                        </a:rPr>
                        <a:t>Název</a:t>
                      </a:r>
                      <a:endParaRPr lang="cs-CZ" sz="1100">
                        <a:effectLst/>
                      </a:endParaRPr>
                    </a:p>
                    <a:p>
                      <a:pPr algn="ctr"/>
                      <a:r>
                        <a:rPr lang="cs-CZ" sz="1000">
                          <a:effectLst/>
                        </a:rPr>
                        <a:t>jámy</a:t>
                      </a:r>
                      <a:endParaRPr lang="cs-CZ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00">
                          <a:effectLst/>
                        </a:rPr>
                        <a:t>Funkce</a:t>
                      </a:r>
                      <a:endParaRPr lang="cs-CZ" sz="1100">
                        <a:effectLst/>
                      </a:endParaRPr>
                    </a:p>
                    <a:p>
                      <a:pPr algn="ctr"/>
                      <a:r>
                        <a:rPr lang="cs-CZ" sz="1000">
                          <a:effectLst/>
                        </a:rPr>
                        <a:t>jámy</a:t>
                      </a:r>
                      <a:endParaRPr lang="cs-CZ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00">
                          <a:effectLst/>
                        </a:rPr>
                        <a:t>Kóta ohlubně</a:t>
                      </a:r>
                      <a:endParaRPr lang="cs-CZ" sz="1100">
                        <a:effectLst/>
                      </a:endParaRPr>
                    </a:p>
                    <a:p>
                      <a:pPr algn="ctr"/>
                      <a:r>
                        <a:rPr lang="cs-CZ" sz="1000">
                          <a:effectLst/>
                        </a:rPr>
                        <a:t>[m B.p.v.]</a:t>
                      </a:r>
                      <a:endParaRPr lang="cs-CZ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00">
                          <a:effectLst/>
                        </a:rPr>
                        <a:t>Kóta dna jámy</a:t>
                      </a:r>
                      <a:endParaRPr lang="cs-CZ" sz="1100">
                        <a:effectLst/>
                      </a:endParaRPr>
                    </a:p>
                    <a:p>
                      <a:pPr algn="ctr"/>
                      <a:r>
                        <a:rPr lang="cs-CZ" sz="1000">
                          <a:effectLst/>
                        </a:rPr>
                        <a:t>[m B.p.v.]</a:t>
                      </a:r>
                      <a:endParaRPr lang="cs-CZ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00">
                          <a:effectLst/>
                        </a:rPr>
                        <a:t>Celková hloubka</a:t>
                      </a:r>
                      <a:endParaRPr lang="cs-CZ" sz="1100">
                        <a:effectLst/>
                      </a:endParaRPr>
                    </a:p>
                    <a:p>
                      <a:pPr algn="ctr"/>
                      <a:r>
                        <a:rPr lang="cs-CZ" sz="1000">
                          <a:effectLst/>
                        </a:rPr>
                        <a:t>[m]</a:t>
                      </a:r>
                      <a:endParaRPr lang="cs-CZ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00">
                          <a:effectLst/>
                        </a:rPr>
                        <a:t>Průměr</a:t>
                      </a:r>
                      <a:endParaRPr lang="cs-CZ" sz="1100">
                        <a:effectLst/>
                      </a:endParaRPr>
                    </a:p>
                    <a:p>
                      <a:pPr algn="ctr"/>
                      <a:r>
                        <a:rPr lang="cs-CZ" sz="1000">
                          <a:effectLst/>
                        </a:rPr>
                        <a:t>[m]</a:t>
                      </a:r>
                      <a:endParaRPr lang="cs-CZ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00">
                          <a:effectLst/>
                        </a:rPr>
                        <a:t>Úsek jámy</a:t>
                      </a:r>
                      <a:endParaRPr lang="cs-CZ" sz="1100">
                        <a:effectLst/>
                      </a:endParaRPr>
                    </a:p>
                    <a:p>
                      <a:pPr algn="ctr"/>
                      <a:r>
                        <a:rPr lang="cs-CZ" sz="1000">
                          <a:effectLst/>
                        </a:rPr>
                        <a:t>od–do</a:t>
                      </a:r>
                      <a:endParaRPr lang="cs-CZ" sz="1100">
                        <a:effectLst/>
                      </a:endParaRPr>
                    </a:p>
                    <a:p>
                      <a:pPr algn="ctr"/>
                      <a:r>
                        <a:rPr lang="cs-CZ" sz="1000">
                          <a:effectLst/>
                        </a:rPr>
                        <a:t>[m]   [m]</a:t>
                      </a:r>
                      <a:endParaRPr lang="cs-CZ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00">
                          <a:effectLst/>
                        </a:rPr>
                        <a:t>Délka</a:t>
                      </a:r>
                      <a:endParaRPr lang="cs-CZ" sz="1100">
                        <a:effectLst/>
                      </a:endParaRPr>
                    </a:p>
                    <a:p>
                      <a:pPr algn="ctr"/>
                      <a:r>
                        <a:rPr lang="cs-CZ" sz="1000">
                          <a:effectLst/>
                        </a:rPr>
                        <a:t>Úseku</a:t>
                      </a:r>
                      <a:endParaRPr lang="cs-CZ" sz="1100">
                        <a:effectLst/>
                      </a:endParaRPr>
                    </a:p>
                    <a:p>
                      <a:pPr algn="ctr"/>
                      <a:r>
                        <a:rPr lang="cs-CZ" sz="1000">
                          <a:effectLst/>
                        </a:rPr>
                        <a:t>[m]</a:t>
                      </a:r>
                      <a:endParaRPr lang="cs-CZ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112428206"/>
                  </a:ext>
                </a:extLst>
              </a:tr>
              <a:tr h="249173">
                <a:tc rowSpan="3">
                  <a:txBody>
                    <a:bodyPr/>
                    <a:lstStyle/>
                    <a:p>
                      <a:pPr algn="l"/>
                      <a:r>
                        <a:rPr lang="cs-CZ" sz="1000">
                          <a:effectLst/>
                        </a:rPr>
                        <a:t>Tj č. 1 (Jan)</a:t>
                      </a:r>
                      <a:endParaRPr lang="cs-CZ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cs-CZ" sz="1000">
                          <a:effectLst/>
                        </a:rPr>
                        <a:t>vtažná</a:t>
                      </a:r>
                      <a:endParaRPr lang="cs-CZ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cs-CZ" sz="1000">
                          <a:effectLst/>
                        </a:rPr>
                        <a:t>+233,9</a:t>
                      </a:r>
                      <a:endParaRPr lang="cs-CZ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cs-CZ" sz="1000">
                          <a:effectLst/>
                        </a:rPr>
                        <a:t>-727,9</a:t>
                      </a:r>
                      <a:endParaRPr lang="cs-CZ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cs-CZ" sz="1000">
                          <a:effectLst/>
                        </a:rPr>
                        <a:t>962</a:t>
                      </a:r>
                      <a:endParaRPr lang="cs-CZ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00">
                          <a:effectLst/>
                        </a:rPr>
                        <a:t>4,7</a:t>
                      </a:r>
                      <a:endParaRPr lang="cs-CZ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sz="1000">
                          <a:effectLst/>
                        </a:rPr>
                        <a:t>+234 až -93</a:t>
                      </a:r>
                      <a:endParaRPr lang="cs-CZ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00">
                          <a:effectLst/>
                        </a:rPr>
                        <a:t>327</a:t>
                      </a:r>
                      <a:endParaRPr lang="cs-CZ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696392885"/>
                  </a:ext>
                </a:extLst>
              </a:tr>
              <a:tr h="249173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00">
                          <a:effectLst/>
                        </a:rPr>
                        <a:t>7,2</a:t>
                      </a:r>
                      <a:endParaRPr lang="cs-CZ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00">
                          <a:effectLst/>
                        </a:rPr>
                        <a:t>-93 až -528</a:t>
                      </a:r>
                      <a:endParaRPr lang="cs-CZ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00">
                          <a:effectLst/>
                        </a:rPr>
                        <a:t>435</a:t>
                      </a:r>
                      <a:endParaRPr lang="cs-CZ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783425129"/>
                  </a:ext>
                </a:extLst>
              </a:tr>
              <a:tr h="249173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00">
                          <a:effectLst/>
                        </a:rPr>
                        <a:t>7,5</a:t>
                      </a:r>
                      <a:endParaRPr lang="cs-CZ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00">
                          <a:effectLst/>
                        </a:rPr>
                        <a:t>-528 až -728</a:t>
                      </a:r>
                      <a:endParaRPr lang="cs-CZ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00">
                          <a:effectLst/>
                        </a:rPr>
                        <a:t>200</a:t>
                      </a:r>
                      <a:endParaRPr lang="cs-CZ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138516769"/>
                  </a:ext>
                </a:extLst>
              </a:tr>
              <a:tr h="249173">
                <a:tc rowSpan="2">
                  <a:txBody>
                    <a:bodyPr/>
                    <a:lstStyle/>
                    <a:p>
                      <a:pPr algn="l"/>
                      <a:r>
                        <a:rPr lang="cs-CZ" sz="1000">
                          <a:effectLst/>
                        </a:rPr>
                        <a:t>Tj č. 2 (ČSA2)</a:t>
                      </a:r>
                      <a:endParaRPr lang="cs-CZ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cs-CZ" sz="1000">
                          <a:effectLst/>
                        </a:rPr>
                        <a:t>vtažná</a:t>
                      </a:r>
                      <a:endParaRPr lang="cs-CZ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cs-CZ" sz="1000">
                          <a:effectLst/>
                        </a:rPr>
                        <a:t>+233,9</a:t>
                      </a:r>
                      <a:endParaRPr lang="cs-CZ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cs-CZ" sz="1000">
                          <a:effectLst/>
                        </a:rPr>
                        <a:t>-814,9</a:t>
                      </a:r>
                      <a:endParaRPr lang="cs-CZ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cs-CZ" sz="1000">
                          <a:effectLst/>
                        </a:rPr>
                        <a:t>1 049</a:t>
                      </a:r>
                      <a:endParaRPr lang="cs-CZ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00">
                          <a:effectLst/>
                        </a:rPr>
                        <a:t>7,2</a:t>
                      </a:r>
                      <a:endParaRPr lang="cs-CZ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00">
                          <a:effectLst/>
                        </a:rPr>
                        <a:t>+234 až -365</a:t>
                      </a:r>
                      <a:endParaRPr lang="cs-CZ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00">
                          <a:effectLst/>
                        </a:rPr>
                        <a:t>599</a:t>
                      </a:r>
                      <a:endParaRPr lang="cs-CZ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983074827"/>
                  </a:ext>
                </a:extLst>
              </a:tr>
              <a:tr h="249173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00">
                          <a:effectLst/>
                        </a:rPr>
                        <a:t>7,5</a:t>
                      </a:r>
                      <a:endParaRPr lang="cs-CZ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00">
                          <a:effectLst/>
                        </a:rPr>
                        <a:t>-365 až -815</a:t>
                      </a:r>
                      <a:endParaRPr lang="cs-CZ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00">
                          <a:effectLst/>
                        </a:rPr>
                        <a:t>450</a:t>
                      </a:r>
                      <a:endParaRPr lang="cs-CZ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307714782"/>
                  </a:ext>
                </a:extLst>
              </a:tr>
              <a:tr h="249173">
                <a:tc>
                  <a:txBody>
                    <a:bodyPr/>
                    <a:lstStyle/>
                    <a:p>
                      <a:pPr algn="l"/>
                      <a:r>
                        <a:rPr lang="cs-CZ" sz="1000">
                          <a:effectLst/>
                        </a:rPr>
                        <a:t>Vj č. 3 (ČSA3)</a:t>
                      </a:r>
                      <a:endParaRPr lang="cs-CZ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00">
                          <a:effectLst/>
                        </a:rPr>
                        <a:t>výdušná</a:t>
                      </a:r>
                      <a:endParaRPr lang="cs-CZ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00">
                          <a:effectLst/>
                        </a:rPr>
                        <a:t>+229,6</a:t>
                      </a:r>
                      <a:endParaRPr lang="cs-CZ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00">
                          <a:effectLst/>
                        </a:rPr>
                        <a:t>-775,0</a:t>
                      </a:r>
                      <a:endParaRPr lang="cs-CZ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00">
                          <a:effectLst/>
                        </a:rPr>
                        <a:t>1 005</a:t>
                      </a:r>
                      <a:endParaRPr lang="cs-CZ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00">
                          <a:effectLst/>
                        </a:rPr>
                        <a:t>7,5</a:t>
                      </a:r>
                      <a:endParaRPr lang="cs-CZ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00">
                          <a:effectLst/>
                        </a:rPr>
                        <a:t>+300 až -775</a:t>
                      </a:r>
                      <a:endParaRPr lang="cs-CZ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00">
                          <a:effectLst/>
                        </a:rPr>
                        <a:t>1 005</a:t>
                      </a:r>
                      <a:endParaRPr lang="cs-CZ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263437087"/>
                  </a:ext>
                </a:extLst>
              </a:tr>
              <a:tr h="249173">
                <a:tc>
                  <a:txBody>
                    <a:bodyPr/>
                    <a:lstStyle/>
                    <a:p>
                      <a:pPr algn="l"/>
                      <a:r>
                        <a:rPr lang="cs-CZ" sz="1000">
                          <a:effectLst/>
                        </a:rPr>
                        <a:t>Do III</a:t>
                      </a:r>
                      <a:endParaRPr lang="cs-CZ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00">
                          <a:effectLst/>
                        </a:rPr>
                        <a:t>výdušná</a:t>
                      </a:r>
                      <a:endParaRPr lang="cs-CZ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00">
                          <a:effectLst/>
                        </a:rPr>
                        <a:t>+281,5</a:t>
                      </a:r>
                      <a:endParaRPr lang="cs-CZ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00">
                          <a:effectLst/>
                        </a:rPr>
                        <a:t>-895,0</a:t>
                      </a:r>
                      <a:endParaRPr lang="cs-CZ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00">
                          <a:effectLst/>
                        </a:rPr>
                        <a:t>1 178</a:t>
                      </a:r>
                      <a:endParaRPr lang="cs-CZ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00">
                          <a:effectLst/>
                        </a:rPr>
                        <a:t>7,5</a:t>
                      </a:r>
                      <a:endParaRPr lang="cs-CZ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cs-CZ" sz="1000" dirty="0">
                          <a:effectLst/>
                        </a:rPr>
                        <a:t>Jáma v likvidaci</a:t>
                      </a:r>
                      <a:endParaRPr lang="cs-CZ" sz="1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2114729"/>
                  </a:ext>
                </a:extLst>
              </a:tr>
            </a:tbl>
          </a:graphicData>
        </a:graphic>
      </p:graphicFrame>
      <p:pic>
        <p:nvPicPr>
          <p:cNvPr id="7" name="Obrázek 6">
            <a:extLst>
              <a:ext uri="{FF2B5EF4-FFF2-40B4-BE49-F238E27FC236}">
                <a16:creationId xmlns:a16="http://schemas.microsoft.com/office/drawing/2014/main" id="{8A5AAA08-AA69-DDEB-A813-EBD214F55CD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0971" y="321855"/>
            <a:ext cx="720000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2784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EB024FA-8E5B-DC64-C29E-F1ED350301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sz="4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Důlní lokality – karvinská dílčí pánev</a:t>
            </a:r>
            <a:br>
              <a:rPr lang="cs-CZ" sz="4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cs-CZ" sz="4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lokalita </a:t>
            </a:r>
            <a:r>
              <a:rPr lang="cs-CZ" sz="4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ČSA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9DECD135-B236-0318-2FF1-9374F9471C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9A9FAD-9D06-491B-8E26-73BBA3023D92}" type="slidenum">
              <a:rPr lang="cs-CZ" smtClean="0"/>
              <a:t>31</a:t>
            </a:fld>
            <a:endParaRPr lang="cs-CZ"/>
          </a:p>
        </p:txBody>
      </p:sp>
      <p:graphicFrame>
        <p:nvGraphicFramePr>
          <p:cNvPr id="5" name="Tabulka 4">
            <a:extLst>
              <a:ext uri="{FF2B5EF4-FFF2-40B4-BE49-F238E27FC236}">
                <a16:creationId xmlns:a16="http://schemas.microsoft.com/office/drawing/2014/main" id="{DB783B00-1EEB-50D4-3D46-55004179605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32922708"/>
              </p:ext>
            </p:extLst>
          </p:nvPr>
        </p:nvGraphicFramePr>
        <p:xfrm>
          <a:off x="1792586" y="2589291"/>
          <a:ext cx="7821320" cy="2254965"/>
        </p:xfrm>
        <a:graphic>
          <a:graphicData uri="http://schemas.openxmlformats.org/drawingml/2006/table">
            <a:tbl>
              <a:tblPr/>
              <a:tblGrid>
                <a:gridCol w="56472">
                  <a:extLst>
                    <a:ext uri="{9D8B030D-6E8A-4147-A177-3AD203B41FA5}">
                      <a16:colId xmlns:a16="http://schemas.microsoft.com/office/drawing/2014/main" val="272143242"/>
                    </a:ext>
                  </a:extLst>
                </a:gridCol>
                <a:gridCol w="748248">
                  <a:extLst>
                    <a:ext uri="{9D8B030D-6E8A-4147-A177-3AD203B41FA5}">
                      <a16:colId xmlns:a16="http://schemas.microsoft.com/office/drawing/2014/main" val="3060290731"/>
                    </a:ext>
                  </a:extLst>
                </a:gridCol>
                <a:gridCol w="1365906">
                  <a:extLst>
                    <a:ext uri="{9D8B030D-6E8A-4147-A177-3AD203B41FA5}">
                      <a16:colId xmlns:a16="http://schemas.microsoft.com/office/drawing/2014/main" val="929503828"/>
                    </a:ext>
                  </a:extLst>
                </a:gridCol>
                <a:gridCol w="1044724">
                  <a:extLst>
                    <a:ext uri="{9D8B030D-6E8A-4147-A177-3AD203B41FA5}">
                      <a16:colId xmlns:a16="http://schemas.microsoft.com/office/drawing/2014/main" val="295228998"/>
                    </a:ext>
                  </a:extLst>
                </a:gridCol>
                <a:gridCol w="169415">
                  <a:extLst>
                    <a:ext uri="{9D8B030D-6E8A-4147-A177-3AD203B41FA5}">
                      <a16:colId xmlns:a16="http://schemas.microsoft.com/office/drawing/2014/main" val="3766797870"/>
                    </a:ext>
                  </a:extLst>
                </a:gridCol>
                <a:gridCol w="169415">
                  <a:extLst>
                    <a:ext uri="{9D8B030D-6E8A-4147-A177-3AD203B41FA5}">
                      <a16:colId xmlns:a16="http://schemas.microsoft.com/office/drawing/2014/main" val="2157204163"/>
                    </a:ext>
                  </a:extLst>
                </a:gridCol>
                <a:gridCol w="169415">
                  <a:extLst>
                    <a:ext uri="{9D8B030D-6E8A-4147-A177-3AD203B41FA5}">
                      <a16:colId xmlns:a16="http://schemas.microsoft.com/office/drawing/2014/main" val="4276205540"/>
                    </a:ext>
                  </a:extLst>
                </a:gridCol>
                <a:gridCol w="169415">
                  <a:extLst>
                    <a:ext uri="{9D8B030D-6E8A-4147-A177-3AD203B41FA5}">
                      <a16:colId xmlns:a16="http://schemas.microsoft.com/office/drawing/2014/main" val="3260875384"/>
                    </a:ext>
                  </a:extLst>
                </a:gridCol>
                <a:gridCol w="169415">
                  <a:extLst>
                    <a:ext uri="{9D8B030D-6E8A-4147-A177-3AD203B41FA5}">
                      <a16:colId xmlns:a16="http://schemas.microsoft.com/office/drawing/2014/main" val="408739514"/>
                    </a:ext>
                  </a:extLst>
                </a:gridCol>
                <a:gridCol w="169415">
                  <a:extLst>
                    <a:ext uri="{9D8B030D-6E8A-4147-A177-3AD203B41FA5}">
                      <a16:colId xmlns:a16="http://schemas.microsoft.com/office/drawing/2014/main" val="491570898"/>
                    </a:ext>
                  </a:extLst>
                </a:gridCol>
                <a:gridCol w="169415">
                  <a:extLst>
                    <a:ext uri="{9D8B030D-6E8A-4147-A177-3AD203B41FA5}">
                      <a16:colId xmlns:a16="http://schemas.microsoft.com/office/drawing/2014/main" val="3108998270"/>
                    </a:ext>
                  </a:extLst>
                </a:gridCol>
                <a:gridCol w="169415">
                  <a:extLst>
                    <a:ext uri="{9D8B030D-6E8A-4147-A177-3AD203B41FA5}">
                      <a16:colId xmlns:a16="http://schemas.microsoft.com/office/drawing/2014/main" val="346792965"/>
                    </a:ext>
                  </a:extLst>
                </a:gridCol>
                <a:gridCol w="169415">
                  <a:extLst>
                    <a:ext uri="{9D8B030D-6E8A-4147-A177-3AD203B41FA5}">
                      <a16:colId xmlns:a16="http://schemas.microsoft.com/office/drawing/2014/main" val="3237017280"/>
                    </a:ext>
                  </a:extLst>
                </a:gridCol>
                <a:gridCol w="169415">
                  <a:extLst>
                    <a:ext uri="{9D8B030D-6E8A-4147-A177-3AD203B41FA5}">
                      <a16:colId xmlns:a16="http://schemas.microsoft.com/office/drawing/2014/main" val="2494823416"/>
                    </a:ext>
                  </a:extLst>
                </a:gridCol>
                <a:gridCol w="169415">
                  <a:extLst>
                    <a:ext uri="{9D8B030D-6E8A-4147-A177-3AD203B41FA5}">
                      <a16:colId xmlns:a16="http://schemas.microsoft.com/office/drawing/2014/main" val="3199737968"/>
                    </a:ext>
                  </a:extLst>
                </a:gridCol>
                <a:gridCol w="169415">
                  <a:extLst>
                    <a:ext uri="{9D8B030D-6E8A-4147-A177-3AD203B41FA5}">
                      <a16:colId xmlns:a16="http://schemas.microsoft.com/office/drawing/2014/main" val="4108265636"/>
                    </a:ext>
                  </a:extLst>
                </a:gridCol>
                <a:gridCol w="169415">
                  <a:extLst>
                    <a:ext uri="{9D8B030D-6E8A-4147-A177-3AD203B41FA5}">
                      <a16:colId xmlns:a16="http://schemas.microsoft.com/office/drawing/2014/main" val="2216422484"/>
                    </a:ext>
                  </a:extLst>
                </a:gridCol>
                <a:gridCol w="169415">
                  <a:extLst>
                    <a:ext uri="{9D8B030D-6E8A-4147-A177-3AD203B41FA5}">
                      <a16:colId xmlns:a16="http://schemas.microsoft.com/office/drawing/2014/main" val="1963911893"/>
                    </a:ext>
                  </a:extLst>
                </a:gridCol>
                <a:gridCol w="169415">
                  <a:extLst>
                    <a:ext uri="{9D8B030D-6E8A-4147-A177-3AD203B41FA5}">
                      <a16:colId xmlns:a16="http://schemas.microsoft.com/office/drawing/2014/main" val="3719220978"/>
                    </a:ext>
                  </a:extLst>
                </a:gridCol>
                <a:gridCol w="169415">
                  <a:extLst>
                    <a:ext uri="{9D8B030D-6E8A-4147-A177-3AD203B41FA5}">
                      <a16:colId xmlns:a16="http://schemas.microsoft.com/office/drawing/2014/main" val="3928895378"/>
                    </a:ext>
                  </a:extLst>
                </a:gridCol>
                <a:gridCol w="169415">
                  <a:extLst>
                    <a:ext uri="{9D8B030D-6E8A-4147-A177-3AD203B41FA5}">
                      <a16:colId xmlns:a16="http://schemas.microsoft.com/office/drawing/2014/main" val="2306448704"/>
                    </a:ext>
                  </a:extLst>
                </a:gridCol>
                <a:gridCol w="169415">
                  <a:extLst>
                    <a:ext uri="{9D8B030D-6E8A-4147-A177-3AD203B41FA5}">
                      <a16:colId xmlns:a16="http://schemas.microsoft.com/office/drawing/2014/main" val="2041801897"/>
                    </a:ext>
                  </a:extLst>
                </a:gridCol>
                <a:gridCol w="169415">
                  <a:extLst>
                    <a:ext uri="{9D8B030D-6E8A-4147-A177-3AD203B41FA5}">
                      <a16:colId xmlns:a16="http://schemas.microsoft.com/office/drawing/2014/main" val="4102992909"/>
                    </a:ext>
                  </a:extLst>
                </a:gridCol>
                <a:gridCol w="169415">
                  <a:extLst>
                    <a:ext uri="{9D8B030D-6E8A-4147-A177-3AD203B41FA5}">
                      <a16:colId xmlns:a16="http://schemas.microsoft.com/office/drawing/2014/main" val="2374611080"/>
                    </a:ext>
                  </a:extLst>
                </a:gridCol>
                <a:gridCol w="169415">
                  <a:extLst>
                    <a:ext uri="{9D8B030D-6E8A-4147-A177-3AD203B41FA5}">
                      <a16:colId xmlns:a16="http://schemas.microsoft.com/office/drawing/2014/main" val="3716692066"/>
                    </a:ext>
                  </a:extLst>
                </a:gridCol>
                <a:gridCol w="169415">
                  <a:extLst>
                    <a:ext uri="{9D8B030D-6E8A-4147-A177-3AD203B41FA5}">
                      <a16:colId xmlns:a16="http://schemas.microsoft.com/office/drawing/2014/main" val="3168236035"/>
                    </a:ext>
                  </a:extLst>
                </a:gridCol>
                <a:gridCol w="169415">
                  <a:extLst>
                    <a:ext uri="{9D8B030D-6E8A-4147-A177-3AD203B41FA5}">
                      <a16:colId xmlns:a16="http://schemas.microsoft.com/office/drawing/2014/main" val="122311908"/>
                    </a:ext>
                  </a:extLst>
                </a:gridCol>
                <a:gridCol w="169415">
                  <a:extLst>
                    <a:ext uri="{9D8B030D-6E8A-4147-A177-3AD203B41FA5}">
                      <a16:colId xmlns:a16="http://schemas.microsoft.com/office/drawing/2014/main" val="423808841"/>
                    </a:ext>
                  </a:extLst>
                </a:gridCol>
                <a:gridCol w="42354">
                  <a:extLst>
                    <a:ext uri="{9D8B030D-6E8A-4147-A177-3AD203B41FA5}">
                      <a16:colId xmlns:a16="http://schemas.microsoft.com/office/drawing/2014/main" val="1655778740"/>
                    </a:ext>
                  </a:extLst>
                </a:gridCol>
                <a:gridCol w="497656">
                  <a:extLst>
                    <a:ext uri="{9D8B030D-6E8A-4147-A177-3AD203B41FA5}">
                      <a16:colId xmlns:a16="http://schemas.microsoft.com/office/drawing/2014/main" val="279544253"/>
                    </a:ext>
                  </a:extLst>
                </a:gridCol>
              </a:tblGrid>
              <a:tr h="293018">
                <a:tc>
                  <a:txBody>
                    <a:bodyPr/>
                    <a:lstStyle/>
                    <a:p>
                      <a:pPr algn="l" fontAlgn="ctr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8">
                  <a:txBody>
                    <a:bodyPr/>
                    <a:lstStyle/>
                    <a:p>
                      <a:pPr algn="l" fontAlgn="b"/>
                      <a:r>
                        <a:rPr lang="cs-CZ" sz="10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</a:rPr>
                        <a:t>Likvidace HDD vč. demolice objektů v ochranném pásmu jam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7161250"/>
                  </a:ext>
                </a:extLst>
              </a:tr>
              <a:tr h="433157">
                <a:tc>
                  <a:txBody>
                    <a:bodyPr/>
                    <a:lstStyle/>
                    <a:p>
                      <a:pPr algn="l" fontAlgn="ctr"/>
                      <a:endParaRPr lang="cs-CZ" sz="1100" b="1" i="0" u="none" strike="noStrike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b="1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</a:rPr>
                        <a:t>Lokalita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b="1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</a:rPr>
                        <a:t>Areál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100" b="1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</a:rPr>
                        <a:t>Název jámy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cs-CZ" sz="1100" b="1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</a:rPr>
                        <a:t>2022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cs-CZ" sz="1100" b="1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</a:rPr>
                        <a:t>2023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cs-CZ" sz="1100" b="1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</a:rPr>
                        <a:t>2024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cs-CZ" sz="1100" b="1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</a:rPr>
                        <a:t>2025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cs-CZ" sz="1100" b="1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</a:rPr>
                        <a:t>2026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cs-CZ" sz="1100" b="1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</a:rPr>
                        <a:t>2027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cs-CZ" sz="1100" b="1" i="0" u="none" strike="noStrike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cs-CZ" sz="1100" b="1" i="0" u="none" strike="noStrike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07528789"/>
                  </a:ext>
                </a:extLst>
              </a:tr>
              <a:tr h="305758">
                <a:tc>
                  <a:txBody>
                    <a:bodyPr/>
                    <a:lstStyle/>
                    <a:p>
                      <a:pPr algn="l" fontAlgn="ctr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cs-CZ" sz="1100" b="1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</a:rPr>
                        <a:t>ČSA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100" b="1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</a:rPr>
                        <a:t>Doubrava sever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100" b="1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</a:rPr>
                        <a:t>Jáma Do III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D0D0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D0D0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D0D0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D0D0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</a:rPr>
                        <a:t> </a:t>
                      </a:r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D0D0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06947879"/>
                  </a:ext>
                </a:extLst>
              </a:tr>
              <a:tr h="305758">
                <a:tc>
                  <a:txBody>
                    <a:bodyPr/>
                    <a:lstStyle/>
                    <a:p>
                      <a:pPr algn="l" fontAlgn="ctr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l" fontAlgn="ctr"/>
                      <a:r>
                        <a:rPr lang="cs-CZ" sz="1100" b="1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</a:rPr>
                        <a:t>ČSA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100" b="1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</a:rPr>
                        <a:t>Jáma ČSA 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D0D0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D0D0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D0D0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</a:rPr>
                        <a:t> 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D0D0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25063380"/>
                  </a:ext>
                </a:extLst>
              </a:tr>
              <a:tr h="305758">
                <a:tc>
                  <a:txBody>
                    <a:bodyPr/>
                    <a:lstStyle/>
                    <a:p>
                      <a:pPr algn="l" fontAlgn="ctr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100" b="1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</a:rPr>
                        <a:t>Jáma ČSA 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D0D0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D0D0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D0D0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D0D0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D0D0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D0D0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D0D0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D0D0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</a:rPr>
                        <a:t> 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D0D0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59629140"/>
                  </a:ext>
                </a:extLst>
              </a:tr>
              <a:tr h="305758">
                <a:tc>
                  <a:txBody>
                    <a:bodyPr/>
                    <a:lstStyle/>
                    <a:p>
                      <a:pPr algn="l" fontAlgn="ctr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100" b="1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</a:rPr>
                        <a:t>Jáma Jan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D0D0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D0D0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D0D0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D0D0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D0D0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D0D0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D0D0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D0D0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D0D0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D0D0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D0D0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</a:rPr>
                        <a:t> 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D0D0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D0D0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84494591"/>
                  </a:ext>
                </a:extLst>
              </a:tr>
              <a:tr h="305758">
                <a:tc>
                  <a:txBody>
                    <a:bodyPr/>
                    <a:lstStyle/>
                    <a:p>
                      <a:pPr algn="l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1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</a:rPr>
                        <a:t> 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100" b="1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100" b="1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9573768"/>
                  </a:ext>
                </a:extLst>
              </a:tr>
            </a:tbl>
          </a:graphicData>
        </a:graphic>
      </p:graphicFrame>
      <p:sp>
        <p:nvSpPr>
          <p:cNvPr id="6" name="TextovéPole 1">
            <a:extLst>
              <a:ext uri="{FF2B5EF4-FFF2-40B4-BE49-F238E27FC236}">
                <a16:creationId xmlns:a16="http://schemas.microsoft.com/office/drawing/2014/main" id="{00000000-0008-0000-0600-000002000000}"/>
              </a:ext>
            </a:extLst>
          </p:cNvPr>
          <p:cNvSpPr txBox="1"/>
          <p:nvPr/>
        </p:nvSpPr>
        <p:spPr>
          <a:xfrm>
            <a:off x="7328497" y="3685331"/>
            <a:ext cx="576263" cy="142875"/>
          </a:xfrm>
          <a:prstGeom prst="rect">
            <a:avLst/>
          </a:prstGeom>
          <a:solidFill>
            <a:schemeClr val="lt1"/>
          </a:solidFill>
          <a:ln w="9525" cmpd="sng">
            <a:solidFill>
              <a:schemeClr val="lt1">
                <a:shade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cs-CZ" sz="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03/2025</a:t>
            </a:r>
          </a:p>
        </p:txBody>
      </p:sp>
      <p:sp>
        <p:nvSpPr>
          <p:cNvPr id="7" name="TextovéPole 2">
            <a:extLst>
              <a:ext uri="{FF2B5EF4-FFF2-40B4-BE49-F238E27FC236}">
                <a16:creationId xmlns:a16="http://schemas.microsoft.com/office/drawing/2014/main" id="{00000000-0008-0000-0600-000003000000}"/>
              </a:ext>
            </a:extLst>
          </p:cNvPr>
          <p:cNvSpPr txBox="1"/>
          <p:nvPr/>
        </p:nvSpPr>
        <p:spPr>
          <a:xfrm>
            <a:off x="8322468" y="4035331"/>
            <a:ext cx="576263" cy="144463"/>
          </a:xfrm>
          <a:prstGeom prst="rect">
            <a:avLst/>
          </a:prstGeom>
          <a:solidFill>
            <a:schemeClr val="lt1"/>
          </a:solidFill>
          <a:ln w="9525" cmpd="sng">
            <a:solidFill>
              <a:schemeClr val="lt1">
                <a:shade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cs-CZ" sz="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08/2026</a:t>
            </a:r>
          </a:p>
        </p:txBody>
      </p:sp>
      <p:sp>
        <p:nvSpPr>
          <p:cNvPr id="8" name="TextovéPole 3">
            <a:extLst>
              <a:ext uri="{FF2B5EF4-FFF2-40B4-BE49-F238E27FC236}">
                <a16:creationId xmlns:a16="http://schemas.microsoft.com/office/drawing/2014/main" id="{00000000-0008-0000-0600-000004000000}"/>
              </a:ext>
            </a:extLst>
          </p:cNvPr>
          <p:cNvSpPr txBox="1"/>
          <p:nvPr/>
        </p:nvSpPr>
        <p:spPr>
          <a:xfrm>
            <a:off x="8322468" y="4295330"/>
            <a:ext cx="576263" cy="144463"/>
          </a:xfrm>
          <a:prstGeom prst="rect">
            <a:avLst/>
          </a:prstGeom>
          <a:solidFill>
            <a:schemeClr val="lt1"/>
          </a:solidFill>
          <a:ln w="9525" cmpd="sng">
            <a:solidFill>
              <a:schemeClr val="lt1">
                <a:shade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cs-CZ" sz="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10/2027</a:t>
            </a:r>
          </a:p>
        </p:txBody>
      </p:sp>
      <p:sp>
        <p:nvSpPr>
          <p:cNvPr id="9" name="TextovéPole 16">
            <a:extLst>
              <a:ext uri="{FF2B5EF4-FFF2-40B4-BE49-F238E27FC236}">
                <a16:creationId xmlns:a16="http://schemas.microsoft.com/office/drawing/2014/main" id="{00000000-0008-0000-0600-000011000000}"/>
              </a:ext>
            </a:extLst>
          </p:cNvPr>
          <p:cNvSpPr txBox="1"/>
          <p:nvPr/>
        </p:nvSpPr>
        <p:spPr>
          <a:xfrm>
            <a:off x="1861415" y="4536532"/>
            <a:ext cx="3600450" cy="180975"/>
          </a:xfrm>
          <a:prstGeom prst="rect">
            <a:avLst/>
          </a:prstGeom>
          <a:solidFill>
            <a:schemeClr val="lt1"/>
          </a:solidFill>
          <a:ln w="9525" cmpd="sng">
            <a:solidFill>
              <a:schemeClr val="lt1">
                <a:shade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cs-CZ" sz="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XX/XXXX - </a:t>
            </a:r>
            <a:r>
              <a:rPr lang="cs-CZ" sz="800" b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dokončení ohlubně (komínek, oplocení, nátěr,</a:t>
            </a:r>
            <a:r>
              <a:rPr lang="cs-CZ" sz="800" b="0" baseline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monument ...</a:t>
            </a:r>
            <a:endParaRPr lang="cs-CZ" sz="800" b="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ovéPole 17">
            <a:extLst>
              <a:ext uri="{FF2B5EF4-FFF2-40B4-BE49-F238E27FC236}">
                <a16:creationId xmlns:a16="http://schemas.microsoft.com/office/drawing/2014/main" id="{00000000-0008-0000-0600-000012000000}"/>
              </a:ext>
            </a:extLst>
          </p:cNvPr>
          <p:cNvSpPr txBox="1"/>
          <p:nvPr/>
        </p:nvSpPr>
        <p:spPr>
          <a:xfrm>
            <a:off x="5953125" y="3428406"/>
            <a:ext cx="574675" cy="144463"/>
          </a:xfrm>
          <a:prstGeom prst="rect">
            <a:avLst/>
          </a:prstGeom>
          <a:solidFill>
            <a:schemeClr val="lt1"/>
          </a:solidFill>
          <a:ln w="9525" cmpd="sng">
            <a:solidFill>
              <a:schemeClr val="lt1">
                <a:shade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cs-CZ" sz="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03/2023</a:t>
            </a:r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C0D3E9FC-2C92-AE65-BDA1-65E4894B087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0971" y="321855"/>
            <a:ext cx="720000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848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91F61FD-1A36-FE6D-98FA-3A9804B280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sz="4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Důlní lokality – karvinská dílčí pánev</a:t>
            </a:r>
            <a:br>
              <a:rPr lang="cs-CZ" sz="4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cs-CZ" sz="4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lokalita </a:t>
            </a:r>
            <a:r>
              <a:rPr lang="cs-CZ" sz="4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ČSA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6B5F01B4-605E-8E8C-4BF4-FC529264C5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9A9FAD-9D06-491B-8E26-73BBA3023D92}" type="slidenum">
              <a:rPr lang="cs-CZ" smtClean="0"/>
              <a:t>32</a:t>
            </a:fld>
            <a:endParaRPr lang="cs-CZ"/>
          </a:p>
        </p:txBody>
      </p:sp>
      <p:sp>
        <p:nvSpPr>
          <p:cNvPr id="7" name="Zástupný obsah 2">
            <a:extLst>
              <a:ext uri="{FF2B5EF4-FFF2-40B4-BE49-F238E27FC236}">
                <a16:creationId xmlns:a16="http://schemas.microsoft.com/office/drawing/2014/main" id="{14FB81F6-F4E3-0BBE-8BC9-DCC985B63B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813610" cy="335295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u="sng" dirty="0"/>
              <a:t>Provozní oblast</a:t>
            </a:r>
          </a:p>
          <a:p>
            <a:r>
              <a:rPr lang="cs-CZ" sz="2400" dirty="0"/>
              <a:t>Jáma DO III – ukončení likvidace do konce 03/2023</a:t>
            </a:r>
          </a:p>
          <a:p>
            <a:r>
              <a:rPr lang="cs-CZ" sz="2400" dirty="0"/>
              <a:t>Jámy Jan, ČSA 2 a ČSA 3 – postupné uzavírání důlního pole dle zpracované studie větrání a plánu zajištění</a:t>
            </a:r>
          </a:p>
          <a:p>
            <a:r>
              <a:rPr lang="cs-CZ" sz="2400" dirty="0"/>
              <a:t>Likvidace HDD dle HMG se předpokládá v letech 2024 - 2027</a:t>
            </a:r>
          </a:p>
        </p:txBody>
      </p:sp>
      <p:pic>
        <p:nvPicPr>
          <p:cNvPr id="8" name="Obrázek 7" descr="Obsah obrázku trouba, staré, dřevo, kámen&#10;&#10;Popis byl vytvořen automaticky">
            <a:extLst>
              <a:ext uri="{FF2B5EF4-FFF2-40B4-BE49-F238E27FC236}">
                <a16:creationId xmlns:a16="http://schemas.microsoft.com/office/drawing/2014/main" id="{14B0AE72-B0B7-A9EE-C7FB-13183C95D26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022"/>
          <a:stretch/>
        </p:blipFill>
        <p:spPr>
          <a:xfrm>
            <a:off x="2761307" y="3976660"/>
            <a:ext cx="3334693" cy="21753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Obrázek 8" descr="Obsah obrázku staré, kámen&#10;&#10;Popis byl vytvořen automaticky">
            <a:extLst>
              <a:ext uri="{FF2B5EF4-FFF2-40B4-BE49-F238E27FC236}">
                <a16:creationId xmlns:a16="http://schemas.microsoft.com/office/drawing/2014/main" id="{07EA13B8-DAE1-8F92-AB46-CC094BA31EF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976660"/>
            <a:ext cx="2906264" cy="21796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FE53BA73-31D4-CD4F-8EB1-794785B6D75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3899" y="310896"/>
            <a:ext cx="720000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462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3DE4B84-3260-FB05-9C31-72A9E4CDCB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sz="4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Důlní lokality – karvinská dílčí pánev</a:t>
            </a:r>
            <a:br>
              <a:rPr lang="cs-CZ" sz="4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cs-CZ" sz="4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lokalita </a:t>
            </a:r>
            <a:r>
              <a:rPr lang="cs-CZ" sz="4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ČSA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1468787A-2EFC-6DE6-F405-CC40580615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9A9FAD-9D06-491B-8E26-73BBA3023D92}" type="slidenum">
              <a:rPr lang="cs-CZ" smtClean="0"/>
              <a:t>33</a:t>
            </a:fld>
            <a:endParaRPr lang="cs-CZ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988356A2-FAFD-5A1A-649B-35610B5772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3121" y="2172832"/>
            <a:ext cx="8787133" cy="37151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0035C14A-8A13-ACB2-0464-99D2B3418B6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0971" y="321855"/>
            <a:ext cx="720000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093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AFBBEFF6-9CAF-75DB-5F47-7E803B5641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9A9FAD-9D06-491B-8E26-73BBA3023D92}" type="slidenum">
              <a:rPr lang="cs-CZ" smtClean="0"/>
              <a:t>34</a:t>
            </a:fld>
            <a:endParaRPr lang="cs-CZ"/>
          </a:p>
        </p:txBody>
      </p:sp>
      <p:pic>
        <p:nvPicPr>
          <p:cNvPr id="4" name="Obrázek 3" descr="Obsah obrázku interiér, budova, staré, špinavé&#10;&#10;Popis byl vytvořen automaticky">
            <a:extLst>
              <a:ext uri="{FF2B5EF4-FFF2-40B4-BE49-F238E27FC236}">
                <a16:creationId xmlns:a16="http://schemas.microsoft.com/office/drawing/2014/main" id="{EE0008AC-3DC1-5AE4-94EF-E074F79E476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040" y="2190939"/>
            <a:ext cx="5013401" cy="33422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Nadpis 1">
            <a:extLst>
              <a:ext uri="{FF2B5EF4-FFF2-40B4-BE49-F238E27FC236}">
                <a16:creationId xmlns:a16="http://schemas.microsoft.com/office/drawing/2014/main" id="{48556FB4-FFF0-C7F3-4A79-45C0FC25CA80}"/>
              </a:ext>
            </a:extLst>
          </p:cNvPr>
          <p:cNvSpPr txBox="1">
            <a:spLocks/>
          </p:cNvSpPr>
          <p:nvPr/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Důlní lokality – karvinská dílčí pánev</a:t>
            </a:r>
            <a:br>
              <a:rPr lang="cs-CZ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cs-CZ" sz="4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lokalita </a:t>
            </a:r>
            <a:r>
              <a:rPr lang="cs-CZ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ČSA</a:t>
            </a:r>
            <a:endParaRPr lang="cs-CZ" dirty="0"/>
          </a:p>
        </p:txBody>
      </p:sp>
      <p:pic>
        <p:nvPicPr>
          <p:cNvPr id="7" name="Obrázek 6" descr="Obsah obrázku budova, země&#10;&#10;Popis byl vytvořen automaticky">
            <a:extLst>
              <a:ext uri="{FF2B5EF4-FFF2-40B4-BE49-F238E27FC236}">
                <a16:creationId xmlns:a16="http://schemas.microsoft.com/office/drawing/2014/main" id="{5D4486ED-98F4-913B-4830-0570199625A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7570" y="2190939"/>
            <a:ext cx="5013401" cy="33422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EBC44DA8-BDE1-6D3F-1E8B-1C4C0ADB7FCC}"/>
              </a:ext>
            </a:extLst>
          </p:cNvPr>
          <p:cNvSpPr txBox="1"/>
          <p:nvPr/>
        </p:nvSpPr>
        <p:spPr>
          <a:xfrm>
            <a:off x="1009040" y="1756148"/>
            <a:ext cx="22418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- Likvidace jámy DO III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2B755299-0441-01CC-54EB-2BD031279E6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0971" y="321855"/>
            <a:ext cx="720000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4920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09275B0-9CC8-2C47-9B79-C21EC0059E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sz="4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Důlní lokality – karvinská dílčí pánev</a:t>
            </a:r>
            <a:br>
              <a:rPr lang="cs-CZ" sz="4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cs-CZ" sz="4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lokalita </a:t>
            </a:r>
            <a:r>
              <a:rPr lang="cs-CZ" sz="4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Darkov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1E860C29-03A7-A70D-E00A-E7F8602CCD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9A9FAD-9D06-491B-8E26-73BBA3023D92}" type="slidenum">
              <a:rPr lang="cs-CZ" smtClean="0"/>
              <a:t>35</a:t>
            </a:fld>
            <a:endParaRPr lang="cs-CZ"/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9A1857AA-FDC4-4966-16D5-6AB8D7359346}"/>
              </a:ext>
            </a:extLst>
          </p:cNvPr>
          <p:cNvSpPr txBox="1"/>
          <p:nvPr/>
        </p:nvSpPr>
        <p:spPr>
          <a:xfrm>
            <a:off x="6096000" y="1917072"/>
            <a:ext cx="552865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cs-CZ" dirty="0"/>
              <a:t>Založení dolu Gabriela (Mír)		r. 1854 </a:t>
            </a:r>
          </a:p>
          <a:p>
            <a:pPr algn="just"/>
            <a:r>
              <a:rPr lang="cs-CZ" dirty="0"/>
              <a:t>Založení jámy </a:t>
            </a:r>
            <a:r>
              <a:rPr lang="cs-CZ" dirty="0" err="1"/>
              <a:t>Hoheneger</a:t>
            </a:r>
            <a:r>
              <a:rPr lang="cs-CZ" dirty="0"/>
              <a:t>		r. 1883</a:t>
            </a:r>
          </a:p>
          <a:p>
            <a:pPr algn="just"/>
            <a:r>
              <a:rPr lang="cs-CZ" dirty="0"/>
              <a:t>Založení dolu </a:t>
            </a:r>
            <a:r>
              <a:rPr lang="cs-CZ" dirty="0" err="1"/>
              <a:t>Austria</a:t>
            </a:r>
            <a:r>
              <a:rPr lang="cs-CZ" dirty="0"/>
              <a:t> (Barbora)	r. 1898</a:t>
            </a:r>
          </a:p>
          <a:p>
            <a:pPr algn="just"/>
            <a:r>
              <a:rPr lang="cs-CZ" dirty="0"/>
              <a:t>Zahájení výstavby ÚZ DARKOV	r. 1972</a:t>
            </a:r>
          </a:p>
          <a:p>
            <a:pPr algn="just"/>
            <a:r>
              <a:rPr lang="cs-CZ" dirty="0"/>
              <a:t>Zahájení těžby </a:t>
            </a:r>
            <a:r>
              <a:rPr lang="cs-CZ" dirty="0" err="1"/>
              <a:t>samost</a:t>
            </a:r>
            <a:r>
              <a:rPr lang="cs-CZ" dirty="0"/>
              <a:t>. Dolu DARKOV	r. 1982</a:t>
            </a:r>
          </a:p>
          <a:p>
            <a:pPr algn="just"/>
            <a:r>
              <a:rPr lang="cs-CZ" dirty="0"/>
              <a:t>Ukončení těžby			r. 2021</a:t>
            </a:r>
          </a:p>
          <a:p>
            <a:pPr algn="just"/>
            <a:r>
              <a:rPr lang="cs-CZ" dirty="0"/>
              <a:t>Celková těžba		53,9 mil. tun uhlí</a:t>
            </a:r>
          </a:p>
        </p:txBody>
      </p:sp>
      <p:sp>
        <p:nvSpPr>
          <p:cNvPr id="9" name="Pravá složená závorka 8">
            <a:extLst>
              <a:ext uri="{FF2B5EF4-FFF2-40B4-BE49-F238E27FC236}">
                <a16:creationId xmlns:a16="http://schemas.microsoft.com/office/drawing/2014/main" id="{FCE55F43-A971-5A79-BB5B-DA218A151017}"/>
              </a:ext>
            </a:extLst>
          </p:cNvPr>
          <p:cNvSpPr/>
          <p:nvPr/>
        </p:nvSpPr>
        <p:spPr>
          <a:xfrm>
            <a:off x="10520125" y="2310494"/>
            <a:ext cx="172017" cy="369332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35603F55-21DC-88C6-46B9-D9F91D55BA0F}"/>
              </a:ext>
            </a:extLst>
          </p:cNvPr>
          <p:cNvSpPr txBox="1"/>
          <p:nvPr/>
        </p:nvSpPr>
        <p:spPr>
          <a:xfrm>
            <a:off x="10836996" y="2360948"/>
            <a:ext cx="98135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000" dirty="0"/>
              <a:t>1951-Důl 1.máj</a:t>
            </a:r>
          </a:p>
        </p:txBody>
      </p:sp>
      <p:sp>
        <p:nvSpPr>
          <p:cNvPr id="12" name="Pravá složená závorka 11">
            <a:extLst>
              <a:ext uri="{FF2B5EF4-FFF2-40B4-BE49-F238E27FC236}">
                <a16:creationId xmlns:a16="http://schemas.microsoft.com/office/drawing/2014/main" id="{0D7D9B4E-825E-D6EC-5EAD-087C42C13445}"/>
              </a:ext>
            </a:extLst>
          </p:cNvPr>
          <p:cNvSpPr/>
          <p:nvPr/>
        </p:nvSpPr>
        <p:spPr>
          <a:xfrm>
            <a:off x="10598450" y="2037960"/>
            <a:ext cx="238547" cy="1176020"/>
          </a:xfrm>
          <a:prstGeom prst="rightBrace">
            <a:avLst>
              <a:gd name="adj1" fmla="val 8333"/>
              <a:gd name="adj2" fmla="val 80693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A1A7F84E-F6D0-B872-B46E-CD6754EBF66E}"/>
              </a:ext>
            </a:extLst>
          </p:cNvPr>
          <p:cNvSpPr txBox="1"/>
          <p:nvPr/>
        </p:nvSpPr>
        <p:spPr>
          <a:xfrm>
            <a:off x="10836997" y="2656654"/>
            <a:ext cx="147187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000" dirty="0"/>
              <a:t> 1991-Přejmenován</a:t>
            </a:r>
          </a:p>
          <a:p>
            <a:r>
              <a:rPr lang="cs-CZ" sz="1000" dirty="0"/>
              <a:t> důl 1.máj na důl Darkov </a:t>
            </a:r>
          </a:p>
          <a:p>
            <a:r>
              <a:rPr lang="cs-CZ" sz="1000" dirty="0"/>
              <a:t> se závody Mír, Barbora</a:t>
            </a:r>
          </a:p>
          <a:p>
            <a:r>
              <a:rPr lang="cs-CZ" sz="1000" dirty="0"/>
              <a:t> a Darkov</a:t>
            </a:r>
          </a:p>
        </p:txBody>
      </p:sp>
      <p:pic>
        <p:nvPicPr>
          <p:cNvPr id="16" name="Obrázek 15">
            <a:extLst>
              <a:ext uri="{FF2B5EF4-FFF2-40B4-BE49-F238E27FC236}">
                <a16:creationId xmlns:a16="http://schemas.microsoft.com/office/drawing/2014/main" id="{8885687D-0643-3E7B-4BE5-C5604EEC284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0971" y="321855"/>
            <a:ext cx="720000" cy="720000"/>
          </a:xfrm>
          <a:prstGeom prst="rect">
            <a:avLst/>
          </a:prstGeom>
        </p:spPr>
      </p:pic>
      <p:pic>
        <p:nvPicPr>
          <p:cNvPr id="19" name="Obrázek 18">
            <a:extLst>
              <a:ext uri="{FF2B5EF4-FFF2-40B4-BE49-F238E27FC236}">
                <a16:creationId xmlns:a16="http://schemas.microsoft.com/office/drawing/2014/main" id="{3BF76B26-5146-BCB4-462A-017C52D1FF5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33" t="1459" r="1472" b="51918"/>
          <a:stretch/>
        </p:blipFill>
        <p:spPr>
          <a:xfrm>
            <a:off x="393620" y="2037960"/>
            <a:ext cx="5557525" cy="32359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ovéPole 12">
            <a:extLst>
              <a:ext uri="{FF2B5EF4-FFF2-40B4-BE49-F238E27FC236}">
                <a16:creationId xmlns:a16="http://schemas.microsoft.com/office/drawing/2014/main" id="{23273E5F-9B8C-8AEC-D1B7-641B013A5AC6}"/>
              </a:ext>
            </a:extLst>
          </p:cNvPr>
          <p:cNvSpPr txBox="1"/>
          <p:nvPr/>
        </p:nvSpPr>
        <p:spPr>
          <a:xfrm>
            <a:off x="6096000" y="4109959"/>
            <a:ext cx="525780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/>
              <a:t>Legislativa:</a:t>
            </a:r>
          </a:p>
          <a:p>
            <a:r>
              <a:rPr lang="cs-CZ" dirty="0"/>
              <a:t>EIA – probíhá řízení na změnu záměru – ukončení HČ (bude obsahovat likvidaci) </a:t>
            </a:r>
          </a:p>
          <a:p>
            <a:r>
              <a:rPr lang="cs-CZ" dirty="0"/>
              <a:t>HČ – Vydáno povolení zajišťovacího provozu dolu Darkov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1862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21B0474-E84D-D306-19C4-357829FA49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sz="4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Důlní lokality – karvinská dílčí pánev</a:t>
            </a:r>
            <a:br>
              <a:rPr lang="cs-CZ" sz="4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cs-CZ" sz="4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lokalita </a:t>
            </a:r>
            <a:r>
              <a:rPr lang="cs-CZ" sz="4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Darkov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8F595BD-32C9-C34B-B96B-603EEA8CD8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9A9FAD-9D06-491B-8E26-73BBA3023D92}" type="slidenum">
              <a:rPr lang="cs-CZ" smtClean="0"/>
              <a:t>36</a:t>
            </a:fld>
            <a:endParaRPr lang="cs-CZ"/>
          </a:p>
        </p:txBody>
      </p:sp>
      <p:graphicFrame>
        <p:nvGraphicFramePr>
          <p:cNvPr id="6" name="Tabulka 5">
            <a:extLst>
              <a:ext uri="{FF2B5EF4-FFF2-40B4-BE49-F238E27FC236}">
                <a16:creationId xmlns:a16="http://schemas.microsoft.com/office/drawing/2014/main" id="{59DD491C-53B8-0B77-F2F1-B1B6C688BB2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0949129"/>
              </p:ext>
            </p:extLst>
          </p:nvPr>
        </p:nvGraphicFramePr>
        <p:xfrm>
          <a:off x="2899844" y="2580184"/>
          <a:ext cx="6392312" cy="1697631"/>
        </p:xfrm>
        <a:graphic>
          <a:graphicData uri="http://schemas.openxmlformats.org/drawingml/2006/table">
            <a:tbl>
              <a:tblPr firstRow="1" firstCol="1">
                <a:tableStyleId>{5C22544A-7EE6-4342-B048-85BDC9FD1C3A}</a:tableStyleId>
              </a:tblPr>
              <a:tblGrid>
                <a:gridCol w="1442522">
                  <a:extLst>
                    <a:ext uri="{9D8B030D-6E8A-4147-A177-3AD203B41FA5}">
                      <a16:colId xmlns:a16="http://schemas.microsoft.com/office/drawing/2014/main" val="185207934"/>
                    </a:ext>
                  </a:extLst>
                </a:gridCol>
                <a:gridCol w="778634">
                  <a:extLst>
                    <a:ext uri="{9D8B030D-6E8A-4147-A177-3AD203B41FA5}">
                      <a16:colId xmlns:a16="http://schemas.microsoft.com/office/drawing/2014/main" val="2561475826"/>
                    </a:ext>
                  </a:extLst>
                </a:gridCol>
                <a:gridCol w="871524">
                  <a:extLst>
                    <a:ext uri="{9D8B030D-6E8A-4147-A177-3AD203B41FA5}">
                      <a16:colId xmlns:a16="http://schemas.microsoft.com/office/drawing/2014/main" val="1647100741"/>
                    </a:ext>
                  </a:extLst>
                </a:gridCol>
                <a:gridCol w="871524">
                  <a:extLst>
                    <a:ext uri="{9D8B030D-6E8A-4147-A177-3AD203B41FA5}">
                      <a16:colId xmlns:a16="http://schemas.microsoft.com/office/drawing/2014/main" val="267651939"/>
                    </a:ext>
                  </a:extLst>
                </a:gridCol>
                <a:gridCol w="870840">
                  <a:extLst>
                    <a:ext uri="{9D8B030D-6E8A-4147-A177-3AD203B41FA5}">
                      <a16:colId xmlns:a16="http://schemas.microsoft.com/office/drawing/2014/main" val="1405149642"/>
                    </a:ext>
                  </a:extLst>
                </a:gridCol>
                <a:gridCol w="778634">
                  <a:extLst>
                    <a:ext uri="{9D8B030D-6E8A-4147-A177-3AD203B41FA5}">
                      <a16:colId xmlns:a16="http://schemas.microsoft.com/office/drawing/2014/main" val="877861505"/>
                    </a:ext>
                  </a:extLst>
                </a:gridCol>
                <a:gridCol w="778634">
                  <a:extLst>
                    <a:ext uri="{9D8B030D-6E8A-4147-A177-3AD203B41FA5}">
                      <a16:colId xmlns:a16="http://schemas.microsoft.com/office/drawing/2014/main" val="3750119843"/>
                    </a:ext>
                  </a:extLst>
                </a:gridCol>
              </a:tblGrid>
              <a:tr h="779379">
                <a:tc>
                  <a:txBody>
                    <a:bodyPr/>
                    <a:lstStyle/>
                    <a:p>
                      <a:pPr algn="ctr"/>
                      <a:r>
                        <a:rPr lang="cs-CZ" sz="1000">
                          <a:effectLst/>
                        </a:rPr>
                        <a:t>Areál</a:t>
                      </a:r>
                      <a:endParaRPr lang="cs-CZ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00" dirty="0">
                          <a:effectLst/>
                        </a:rPr>
                        <a:t>Název</a:t>
                      </a:r>
                      <a:endParaRPr lang="cs-CZ" sz="1100" dirty="0">
                        <a:effectLst/>
                      </a:endParaRPr>
                    </a:p>
                    <a:p>
                      <a:pPr algn="ctr"/>
                      <a:r>
                        <a:rPr lang="cs-CZ" sz="1000" dirty="0">
                          <a:effectLst/>
                        </a:rPr>
                        <a:t>jámy</a:t>
                      </a:r>
                      <a:endParaRPr lang="cs-CZ" sz="1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00">
                          <a:effectLst/>
                        </a:rPr>
                        <a:t>Funkce</a:t>
                      </a:r>
                      <a:endParaRPr lang="cs-CZ" sz="1100">
                        <a:effectLst/>
                      </a:endParaRPr>
                    </a:p>
                    <a:p>
                      <a:pPr algn="ctr"/>
                      <a:r>
                        <a:rPr lang="cs-CZ" sz="1000">
                          <a:effectLst/>
                        </a:rPr>
                        <a:t>jámy</a:t>
                      </a:r>
                      <a:endParaRPr lang="cs-CZ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00" dirty="0">
                          <a:effectLst/>
                        </a:rPr>
                        <a:t>Kóta ohlubně</a:t>
                      </a:r>
                      <a:endParaRPr lang="cs-CZ" sz="1100" dirty="0">
                        <a:effectLst/>
                      </a:endParaRPr>
                    </a:p>
                    <a:p>
                      <a:pPr algn="ctr"/>
                      <a:r>
                        <a:rPr lang="cs-CZ" sz="1000" dirty="0">
                          <a:effectLst/>
                        </a:rPr>
                        <a:t>[m </a:t>
                      </a:r>
                      <a:r>
                        <a:rPr lang="cs-CZ" sz="1000" dirty="0" err="1">
                          <a:effectLst/>
                        </a:rPr>
                        <a:t>B.p.v</a:t>
                      </a:r>
                      <a:r>
                        <a:rPr lang="cs-CZ" sz="1000" dirty="0">
                          <a:effectLst/>
                        </a:rPr>
                        <a:t>.]</a:t>
                      </a:r>
                      <a:endParaRPr lang="cs-CZ" sz="1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00">
                          <a:effectLst/>
                        </a:rPr>
                        <a:t>Kóta dna jámy</a:t>
                      </a:r>
                      <a:endParaRPr lang="cs-CZ" sz="1100">
                        <a:effectLst/>
                      </a:endParaRPr>
                    </a:p>
                    <a:p>
                      <a:pPr algn="ctr"/>
                      <a:r>
                        <a:rPr lang="cs-CZ" sz="1000">
                          <a:effectLst/>
                        </a:rPr>
                        <a:t>[m B.p.v.]</a:t>
                      </a:r>
                      <a:endParaRPr lang="cs-CZ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00">
                          <a:effectLst/>
                        </a:rPr>
                        <a:t>Celková hloubka</a:t>
                      </a:r>
                      <a:endParaRPr lang="cs-CZ" sz="1100">
                        <a:effectLst/>
                      </a:endParaRPr>
                    </a:p>
                    <a:p>
                      <a:pPr algn="ctr"/>
                      <a:r>
                        <a:rPr lang="cs-CZ" sz="1000">
                          <a:effectLst/>
                        </a:rPr>
                        <a:t>[m]</a:t>
                      </a:r>
                      <a:endParaRPr lang="cs-CZ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00">
                          <a:effectLst/>
                        </a:rPr>
                        <a:t>Průměr</a:t>
                      </a:r>
                      <a:endParaRPr lang="cs-CZ" sz="1100">
                        <a:effectLst/>
                      </a:endParaRPr>
                    </a:p>
                    <a:p>
                      <a:pPr algn="ctr"/>
                      <a:r>
                        <a:rPr lang="cs-CZ" sz="1000">
                          <a:effectLst/>
                        </a:rPr>
                        <a:t>[m]</a:t>
                      </a:r>
                      <a:endParaRPr lang="cs-CZ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630122114"/>
                  </a:ext>
                </a:extLst>
              </a:tr>
              <a:tr h="306084">
                <a:tc rowSpan="2">
                  <a:txBody>
                    <a:bodyPr/>
                    <a:lstStyle/>
                    <a:p>
                      <a:pPr algn="l"/>
                      <a:r>
                        <a:rPr lang="cs-CZ" sz="1000">
                          <a:effectLst/>
                        </a:rPr>
                        <a:t>Ústřední závod (ÚZ)</a:t>
                      </a:r>
                      <a:endParaRPr lang="cs-CZ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00" dirty="0" err="1">
                          <a:effectLst/>
                        </a:rPr>
                        <a:t>Vj</a:t>
                      </a:r>
                      <a:r>
                        <a:rPr lang="cs-CZ" sz="1000" dirty="0">
                          <a:effectLst/>
                        </a:rPr>
                        <a:t> Mír 4</a:t>
                      </a:r>
                      <a:endParaRPr lang="cs-CZ" sz="1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00" dirty="0">
                          <a:effectLst/>
                        </a:rPr>
                        <a:t>výdušná</a:t>
                      </a:r>
                      <a:endParaRPr lang="cs-CZ" sz="1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00" dirty="0">
                          <a:effectLst/>
                        </a:rPr>
                        <a:t>+237,1</a:t>
                      </a:r>
                      <a:endParaRPr lang="cs-CZ" sz="1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00" dirty="0">
                          <a:effectLst/>
                        </a:rPr>
                        <a:t>-776,0</a:t>
                      </a:r>
                      <a:endParaRPr lang="cs-CZ" sz="1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00">
                          <a:effectLst/>
                        </a:rPr>
                        <a:t>1 013</a:t>
                      </a:r>
                      <a:endParaRPr lang="cs-CZ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00">
                          <a:effectLst/>
                        </a:rPr>
                        <a:t>7,5</a:t>
                      </a:r>
                      <a:endParaRPr lang="cs-CZ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870214134"/>
                  </a:ext>
                </a:extLst>
              </a:tr>
              <a:tr h="306084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00">
                          <a:effectLst/>
                        </a:rPr>
                        <a:t>Tj Mír 5</a:t>
                      </a:r>
                      <a:endParaRPr lang="cs-CZ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00">
                          <a:effectLst/>
                        </a:rPr>
                        <a:t>vtažná</a:t>
                      </a:r>
                      <a:endParaRPr lang="cs-CZ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00">
                          <a:effectLst/>
                        </a:rPr>
                        <a:t>+237,2</a:t>
                      </a:r>
                      <a:endParaRPr lang="cs-CZ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00">
                          <a:effectLst/>
                        </a:rPr>
                        <a:t>-676,2</a:t>
                      </a:r>
                      <a:endParaRPr lang="cs-CZ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00">
                          <a:effectLst/>
                        </a:rPr>
                        <a:t>913</a:t>
                      </a:r>
                      <a:endParaRPr lang="cs-CZ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00">
                          <a:effectLst/>
                        </a:rPr>
                        <a:t>7,5</a:t>
                      </a:r>
                      <a:endParaRPr lang="cs-CZ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753026455"/>
                  </a:ext>
                </a:extLst>
              </a:tr>
              <a:tr h="306084">
                <a:tc>
                  <a:txBody>
                    <a:bodyPr/>
                    <a:lstStyle/>
                    <a:p>
                      <a:pPr algn="l"/>
                      <a:r>
                        <a:rPr lang="cs-CZ" sz="1000">
                          <a:effectLst/>
                        </a:rPr>
                        <a:t>Pomocný závod (PZ)</a:t>
                      </a:r>
                      <a:endParaRPr lang="cs-CZ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00">
                          <a:effectLst/>
                        </a:rPr>
                        <a:t>Tj Da 1</a:t>
                      </a:r>
                      <a:endParaRPr lang="cs-CZ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00">
                          <a:effectLst/>
                        </a:rPr>
                        <a:t>vtažná</a:t>
                      </a:r>
                      <a:endParaRPr lang="cs-CZ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00">
                          <a:effectLst/>
                        </a:rPr>
                        <a:t>+233,6</a:t>
                      </a:r>
                      <a:endParaRPr lang="cs-CZ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00">
                          <a:effectLst/>
                        </a:rPr>
                        <a:t>-664,6</a:t>
                      </a:r>
                      <a:endParaRPr lang="cs-CZ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00">
                          <a:effectLst/>
                        </a:rPr>
                        <a:t>898</a:t>
                      </a:r>
                      <a:endParaRPr lang="cs-CZ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00" dirty="0">
                          <a:effectLst/>
                        </a:rPr>
                        <a:t>7,5</a:t>
                      </a:r>
                      <a:endParaRPr lang="cs-CZ" sz="1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263681312"/>
                  </a:ext>
                </a:extLst>
              </a:tr>
            </a:tbl>
          </a:graphicData>
        </a:graphic>
      </p:graphicFrame>
      <p:pic>
        <p:nvPicPr>
          <p:cNvPr id="7" name="Obrázek 6">
            <a:extLst>
              <a:ext uri="{FF2B5EF4-FFF2-40B4-BE49-F238E27FC236}">
                <a16:creationId xmlns:a16="http://schemas.microsoft.com/office/drawing/2014/main" id="{6B943FDE-154F-8883-F620-521952C1958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0971" y="321855"/>
            <a:ext cx="720000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178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B8B9019-8C63-D28A-10FA-FE8CA9ECB9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sz="4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Důlní lokality – karvinská dílčí pánev</a:t>
            </a:r>
            <a:br>
              <a:rPr lang="cs-CZ" sz="4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cs-CZ" sz="4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lokalita </a:t>
            </a:r>
            <a:r>
              <a:rPr lang="cs-CZ" sz="4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Darkov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6E6A134-2A30-2981-A11C-52C80BBB62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9A9FAD-9D06-491B-8E26-73BBA3023D92}" type="slidenum">
              <a:rPr lang="cs-CZ" smtClean="0"/>
              <a:t>37</a:t>
            </a:fld>
            <a:endParaRPr lang="cs-CZ"/>
          </a:p>
        </p:txBody>
      </p:sp>
      <p:graphicFrame>
        <p:nvGraphicFramePr>
          <p:cNvPr id="5" name="Tabulka 4">
            <a:extLst>
              <a:ext uri="{FF2B5EF4-FFF2-40B4-BE49-F238E27FC236}">
                <a16:creationId xmlns:a16="http://schemas.microsoft.com/office/drawing/2014/main" id="{551AD376-E896-8C53-0FFF-15F469E6571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53436790"/>
              </p:ext>
            </p:extLst>
          </p:nvPr>
        </p:nvGraphicFramePr>
        <p:xfrm>
          <a:off x="1937442" y="2408222"/>
          <a:ext cx="7958298" cy="2210687"/>
        </p:xfrm>
        <a:graphic>
          <a:graphicData uri="http://schemas.openxmlformats.org/drawingml/2006/table">
            <a:tbl>
              <a:tblPr/>
              <a:tblGrid>
                <a:gridCol w="55194">
                  <a:extLst>
                    <a:ext uri="{9D8B030D-6E8A-4147-A177-3AD203B41FA5}">
                      <a16:colId xmlns:a16="http://schemas.microsoft.com/office/drawing/2014/main" val="341511954"/>
                    </a:ext>
                  </a:extLst>
                </a:gridCol>
                <a:gridCol w="724424">
                  <a:extLst>
                    <a:ext uri="{9D8B030D-6E8A-4147-A177-3AD203B41FA5}">
                      <a16:colId xmlns:a16="http://schemas.microsoft.com/office/drawing/2014/main" val="3792189403"/>
                    </a:ext>
                  </a:extLst>
                </a:gridCol>
                <a:gridCol w="2142224">
                  <a:extLst>
                    <a:ext uri="{9D8B030D-6E8A-4147-A177-3AD203B41FA5}">
                      <a16:colId xmlns:a16="http://schemas.microsoft.com/office/drawing/2014/main" val="3850506591"/>
                    </a:ext>
                  </a:extLst>
                </a:gridCol>
                <a:gridCol w="1021092">
                  <a:extLst>
                    <a:ext uri="{9D8B030D-6E8A-4147-A177-3AD203B41FA5}">
                      <a16:colId xmlns:a16="http://schemas.microsoft.com/office/drawing/2014/main" val="4037006734"/>
                    </a:ext>
                  </a:extLst>
                </a:gridCol>
                <a:gridCol w="165582">
                  <a:extLst>
                    <a:ext uri="{9D8B030D-6E8A-4147-A177-3AD203B41FA5}">
                      <a16:colId xmlns:a16="http://schemas.microsoft.com/office/drawing/2014/main" val="2609832353"/>
                    </a:ext>
                  </a:extLst>
                </a:gridCol>
                <a:gridCol w="165582">
                  <a:extLst>
                    <a:ext uri="{9D8B030D-6E8A-4147-A177-3AD203B41FA5}">
                      <a16:colId xmlns:a16="http://schemas.microsoft.com/office/drawing/2014/main" val="528982572"/>
                    </a:ext>
                  </a:extLst>
                </a:gridCol>
                <a:gridCol w="165582">
                  <a:extLst>
                    <a:ext uri="{9D8B030D-6E8A-4147-A177-3AD203B41FA5}">
                      <a16:colId xmlns:a16="http://schemas.microsoft.com/office/drawing/2014/main" val="1357736895"/>
                    </a:ext>
                  </a:extLst>
                </a:gridCol>
                <a:gridCol w="165582">
                  <a:extLst>
                    <a:ext uri="{9D8B030D-6E8A-4147-A177-3AD203B41FA5}">
                      <a16:colId xmlns:a16="http://schemas.microsoft.com/office/drawing/2014/main" val="2711078984"/>
                    </a:ext>
                  </a:extLst>
                </a:gridCol>
                <a:gridCol w="165582">
                  <a:extLst>
                    <a:ext uri="{9D8B030D-6E8A-4147-A177-3AD203B41FA5}">
                      <a16:colId xmlns:a16="http://schemas.microsoft.com/office/drawing/2014/main" val="433845703"/>
                    </a:ext>
                  </a:extLst>
                </a:gridCol>
                <a:gridCol w="165582">
                  <a:extLst>
                    <a:ext uri="{9D8B030D-6E8A-4147-A177-3AD203B41FA5}">
                      <a16:colId xmlns:a16="http://schemas.microsoft.com/office/drawing/2014/main" val="2216055907"/>
                    </a:ext>
                  </a:extLst>
                </a:gridCol>
                <a:gridCol w="165582">
                  <a:extLst>
                    <a:ext uri="{9D8B030D-6E8A-4147-A177-3AD203B41FA5}">
                      <a16:colId xmlns:a16="http://schemas.microsoft.com/office/drawing/2014/main" val="1356139911"/>
                    </a:ext>
                  </a:extLst>
                </a:gridCol>
                <a:gridCol w="165582">
                  <a:extLst>
                    <a:ext uri="{9D8B030D-6E8A-4147-A177-3AD203B41FA5}">
                      <a16:colId xmlns:a16="http://schemas.microsoft.com/office/drawing/2014/main" val="847599212"/>
                    </a:ext>
                  </a:extLst>
                </a:gridCol>
                <a:gridCol w="165582">
                  <a:extLst>
                    <a:ext uri="{9D8B030D-6E8A-4147-A177-3AD203B41FA5}">
                      <a16:colId xmlns:a16="http://schemas.microsoft.com/office/drawing/2014/main" val="3361901340"/>
                    </a:ext>
                  </a:extLst>
                </a:gridCol>
                <a:gridCol w="165582">
                  <a:extLst>
                    <a:ext uri="{9D8B030D-6E8A-4147-A177-3AD203B41FA5}">
                      <a16:colId xmlns:a16="http://schemas.microsoft.com/office/drawing/2014/main" val="2352177321"/>
                    </a:ext>
                  </a:extLst>
                </a:gridCol>
                <a:gridCol w="165582">
                  <a:extLst>
                    <a:ext uri="{9D8B030D-6E8A-4147-A177-3AD203B41FA5}">
                      <a16:colId xmlns:a16="http://schemas.microsoft.com/office/drawing/2014/main" val="3224193458"/>
                    </a:ext>
                  </a:extLst>
                </a:gridCol>
                <a:gridCol w="165582">
                  <a:extLst>
                    <a:ext uri="{9D8B030D-6E8A-4147-A177-3AD203B41FA5}">
                      <a16:colId xmlns:a16="http://schemas.microsoft.com/office/drawing/2014/main" val="2827173188"/>
                    </a:ext>
                  </a:extLst>
                </a:gridCol>
                <a:gridCol w="165582">
                  <a:extLst>
                    <a:ext uri="{9D8B030D-6E8A-4147-A177-3AD203B41FA5}">
                      <a16:colId xmlns:a16="http://schemas.microsoft.com/office/drawing/2014/main" val="3851891794"/>
                    </a:ext>
                  </a:extLst>
                </a:gridCol>
                <a:gridCol w="165582">
                  <a:extLst>
                    <a:ext uri="{9D8B030D-6E8A-4147-A177-3AD203B41FA5}">
                      <a16:colId xmlns:a16="http://schemas.microsoft.com/office/drawing/2014/main" val="4024424523"/>
                    </a:ext>
                  </a:extLst>
                </a:gridCol>
                <a:gridCol w="165582">
                  <a:extLst>
                    <a:ext uri="{9D8B030D-6E8A-4147-A177-3AD203B41FA5}">
                      <a16:colId xmlns:a16="http://schemas.microsoft.com/office/drawing/2014/main" val="1984905850"/>
                    </a:ext>
                  </a:extLst>
                </a:gridCol>
                <a:gridCol w="165582">
                  <a:extLst>
                    <a:ext uri="{9D8B030D-6E8A-4147-A177-3AD203B41FA5}">
                      <a16:colId xmlns:a16="http://schemas.microsoft.com/office/drawing/2014/main" val="2107584852"/>
                    </a:ext>
                  </a:extLst>
                </a:gridCol>
                <a:gridCol w="165582">
                  <a:extLst>
                    <a:ext uri="{9D8B030D-6E8A-4147-A177-3AD203B41FA5}">
                      <a16:colId xmlns:a16="http://schemas.microsoft.com/office/drawing/2014/main" val="4262897067"/>
                    </a:ext>
                  </a:extLst>
                </a:gridCol>
                <a:gridCol w="165582">
                  <a:extLst>
                    <a:ext uri="{9D8B030D-6E8A-4147-A177-3AD203B41FA5}">
                      <a16:colId xmlns:a16="http://schemas.microsoft.com/office/drawing/2014/main" val="789650091"/>
                    </a:ext>
                  </a:extLst>
                </a:gridCol>
                <a:gridCol w="165582">
                  <a:extLst>
                    <a:ext uri="{9D8B030D-6E8A-4147-A177-3AD203B41FA5}">
                      <a16:colId xmlns:a16="http://schemas.microsoft.com/office/drawing/2014/main" val="3712170242"/>
                    </a:ext>
                  </a:extLst>
                </a:gridCol>
                <a:gridCol w="165582">
                  <a:extLst>
                    <a:ext uri="{9D8B030D-6E8A-4147-A177-3AD203B41FA5}">
                      <a16:colId xmlns:a16="http://schemas.microsoft.com/office/drawing/2014/main" val="920487174"/>
                    </a:ext>
                  </a:extLst>
                </a:gridCol>
                <a:gridCol w="165582">
                  <a:extLst>
                    <a:ext uri="{9D8B030D-6E8A-4147-A177-3AD203B41FA5}">
                      <a16:colId xmlns:a16="http://schemas.microsoft.com/office/drawing/2014/main" val="681644235"/>
                    </a:ext>
                  </a:extLst>
                </a:gridCol>
                <a:gridCol w="165582">
                  <a:extLst>
                    <a:ext uri="{9D8B030D-6E8A-4147-A177-3AD203B41FA5}">
                      <a16:colId xmlns:a16="http://schemas.microsoft.com/office/drawing/2014/main" val="2536246374"/>
                    </a:ext>
                  </a:extLst>
                </a:gridCol>
                <a:gridCol w="165582">
                  <a:extLst>
                    <a:ext uri="{9D8B030D-6E8A-4147-A177-3AD203B41FA5}">
                      <a16:colId xmlns:a16="http://schemas.microsoft.com/office/drawing/2014/main" val="2638241765"/>
                    </a:ext>
                  </a:extLst>
                </a:gridCol>
                <a:gridCol w="165582">
                  <a:extLst>
                    <a:ext uri="{9D8B030D-6E8A-4147-A177-3AD203B41FA5}">
                      <a16:colId xmlns:a16="http://schemas.microsoft.com/office/drawing/2014/main" val="849589638"/>
                    </a:ext>
                  </a:extLst>
                </a:gridCol>
                <a:gridCol w="41396">
                  <a:extLst>
                    <a:ext uri="{9D8B030D-6E8A-4147-A177-3AD203B41FA5}">
                      <a16:colId xmlns:a16="http://schemas.microsoft.com/office/drawing/2014/main" val="657158359"/>
                    </a:ext>
                  </a:extLst>
                </a:gridCol>
              </a:tblGrid>
              <a:tr h="436679">
                <a:tc>
                  <a:txBody>
                    <a:bodyPr/>
                    <a:lstStyle/>
                    <a:p>
                      <a:pPr algn="l" fontAlgn="ctr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algn="l" fontAlgn="b"/>
                      <a:r>
                        <a:rPr lang="cs-CZ" sz="10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</a:rPr>
                        <a:t>Likvidace HDD vč. demolice objektů v ochranném pásmu jam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78646147"/>
                  </a:ext>
                </a:extLst>
              </a:tr>
              <a:tr h="463972">
                <a:tc>
                  <a:txBody>
                    <a:bodyPr/>
                    <a:lstStyle/>
                    <a:p>
                      <a:pPr algn="l" fontAlgn="ctr"/>
                      <a:endParaRPr lang="cs-CZ" sz="1100" b="1" i="0" u="none" strike="noStrike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b="1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</a:rPr>
                        <a:t>Lokalita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b="1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</a:rPr>
                        <a:t>Areál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100" b="1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</a:rPr>
                        <a:t>Název jámy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cs-CZ" sz="1100" b="1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</a:rPr>
                        <a:t>2022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cs-CZ" sz="1100" b="1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</a:rPr>
                        <a:t>2023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cs-CZ" sz="1100" b="1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</a:rPr>
                        <a:t>2024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cs-CZ" sz="1100" b="1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</a:rPr>
                        <a:t>2025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cs-CZ" sz="1100" b="1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</a:rPr>
                        <a:t>2026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cs-CZ" sz="1100" b="1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</a:rPr>
                        <a:t>2027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cs-CZ" sz="1100" b="1" i="0" u="none" strike="noStrike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85871073"/>
                  </a:ext>
                </a:extLst>
              </a:tr>
              <a:tr h="327509">
                <a:tc>
                  <a:txBody>
                    <a:bodyPr/>
                    <a:lstStyle/>
                    <a:p>
                      <a:pPr algn="l" fontAlgn="ctr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cs-CZ" sz="1100" b="1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</a:rPr>
                        <a:t>Darkov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100" b="1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</a:rPr>
                        <a:t>Darkov PZ </a:t>
                      </a:r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</a:rPr>
                        <a:t>(pomocný závod)</a:t>
                      </a:r>
                      <a:endParaRPr lang="cs-CZ" sz="1100" b="1" i="0" u="none" strike="noStrike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100" b="1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</a:rPr>
                        <a:t>Jáma Da 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D0D0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D0D0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D0D0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D0D0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D0D0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100" b="0" i="0" u="none" strike="noStrike">
                          <a:solidFill>
                            <a:srgbClr val="FFFFFF"/>
                          </a:solidFill>
                          <a:effectLst/>
                          <a:latin typeface="Open Sans" panose="020B06060305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D0D0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100" b="0" i="0" u="none" strike="noStrike">
                          <a:solidFill>
                            <a:srgbClr val="FFFFFF"/>
                          </a:solidFill>
                          <a:effectLst/>
                          <a:latin typeface="Open Sans" panose="020B06060305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D0D0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100" b="0" i="0" u="none" strike="noStrike">
                          <a:solidFill>
                            <a:srgbClr val="FFFFFF"/>
                          </a:solidFill>
                          <a:effectLst/>
                          <a:latin typeface="Open Sans" panose="020B06060305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D0D0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100" b="0" i="0" u="none" strike="noStrike">
                          <a:solidFill>
                            <a:srgbClr val="FFFFFF"/>
                          </a:solidFill>
                          <a:effectLst/>
                          <a:latin typeface="Open Sans" panose="020B06060305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D0D0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0" i="0" u="none" strike="noStrike">
                          <a:solidFill>
                            <a:srgbClr val="FFFFFF"/>
                          </a:solidFill>
                          <a:effectLst/>
                          <a:latin typeface="Open Sans" panose="020B0606030504020204" pitchFamily="34" charset="0"/>
                        </a:rPr>
                        <a:t> 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D0D0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100" b="0" i="0" u="none" strike="noStrike">
                          <a:solidFill>
                            <a:srgbClr val="FFFFFF"/>
                          </a:solidFill>
                          <a:effectLst/>
                          <a:latin typeface="Open Sans" panose="020B06060305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D0D0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100" b="0" i="0" u="none" strike="noStrike">
                          <a:solidFill>
                            <a:srgbClr val="FFFFFF"/>
                          </a:solidFill>
                          <a:effectLst/>
                          <a:latin typeface="Open Sans" panose="020B06060305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100" b="0" i="0" u="none" strike="noStrike">
                          <a:solidFill>
                            <a:srgbClr val="FFFFFF"/>
                          </a:solidFill>
                          <a:effectLst/>
                          <a:latin typeface="Open Sans" panose="020B06060305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100" b="0" i="0" u="none" strike="noStrike">
                          <a:solidFill>
                            <a:srgbClr val="FFFFFF"/>
                          </a:solidFill>
                          <a:effectLst/>
                          <a:latin typeface="Open Sans" panose="020B06060305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100" b="0" i="0" u="none" strike="noStrike">
                          <a:solidFill>
                            <a:srgbClr val="FFFFFF"/>
                          </a:solidFill>
                          <a:effectLst/>
                          <a:latin typeface="Open Sans" panose="020B06060305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100" b="0" i="0" u="none" strike="noStrike">
                          <a:solidFill>
                            <a:srgbClr val="FFFFFF"/>
                          </a:solidFill>
                          <a:effectLst/>
                          <a:latin typeface="Open Sans" panose="020B06060305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100" b="0" i="0" u="none" strike="noStrike">
                          <a:solidFill>
                            <a:srgbClr val="FFFFFF"/>
                          </a:solidFill>
                          <a:effectLst/>
                          <a:latin typeface="Open Sans" panose="020B06060305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100" b="0" i="0" u="none" strike="noStrike">
                          <a:solidFill>
                            <a:srgbClr val="FFFFFF"/>
                          </a:solidFill>
                          <a:effectLst/>
                          <a:latin typeface="Open Sans" panose="020B06060305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100" b="0" i="0" u="none" strike="noStrike">
                          <a:solidFill>
                            <a:srgbClr val="FFFFFF"/>
                          </a:solidFill>
                          <a:effectLst/>
                          <a:latin typeface="Open Sans" panose="020B06060305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23911012"/>
                  </a:ext>
                </a:extLst>
              </a:tr>
              <a:tr h="327509">
                <a:tc>
                  <a:txBody>
                    <a:bodyPr/>
                    <a:lstStyle/>
                    <a:p>
                      <a:pPr algn="l" fontAlgn="ctr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l" fontAlgn="ctr"/>
                      <a:r>
                        <a:rPr lang="cs-CZ" sz="1100" b="1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</a:rPr>
                        <a:t>Darkov ÚZ </a:t>
                      </a:r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</a:rPr>
                        <a:t>(ústřední závod)</a:t>
                      </a:r>
                      <a:endParaRPr lang="cs-CZ" sz="1100" b="1" i="0" u="none" strike="noStrike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100" b="1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</a:rPr>
                        <a:t>Jáma Mír IV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100" b="0" i="0" u="none" strike="noStrike">
                          <a:solidFill>
                            <a:srgbClr val="FFFFFF"/>
                          </a:solidFill>
                          <a:effectLst/>
                          <a:latin typeface="Open Sans" panose="020B06060305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100" b="0" i="0" u="none" strike="noStrike">
                          <a:solidFill>
                            <a:srgbClr val="FFFFFF"/>
                          </a:solidFill>
                          <a:effectLst/>
                          <a:latin typeface="Open Sans" panose="020B06060305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100" b="0" i="0" u="none" strike="noStrike">
                          <a:solidFill>
                            <a:srgbClr val="FFFFFF"/>
                          </a:solidFill>
                          <a:effectLst/>
                          <a:latin typeface="Open Sans" panose="020B06060305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100" b="0" i="0" u="none" strike="noStrike">
                          <a:solidFill>
                            <a:srgbClr val="FFFFFF"/>
                          </a:solidFill>
                          <a:effectLst/>
                          <a:latin typeface="Open Sans" panose="020B06060305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100" b="0" i="0" u="none" strike="noStrike">
                          <a:solidFill>
                            <a:srgbClr val="FFFFFF"/>
                          </a:solidFill>
                          <a:effectLst/>
                          <a:latin typeface="Open Sans" panose="020B06060305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D0D0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100" b="0" i="0" u="none" strike="noStrike">
                          <a:solidFill>
                            <a:srgbClr val="FFFFFF"/>
                          </a:solidFill>
                          <a:effectLst/>
                          <a:latin typeface="Open Sans" panose="020B06060305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D0D0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0" i="0" u="none" strike="noStrike">
                          <a:solidFill>
                            <a:srgbClr val="FFFFFF"/>
                          </a:solidFill>
                          <a:effectLst/>
                          <a:latin typeface="Open Sans" panose="020B0606030504020204" pitchFamily="34" charset="0"/>
                        </a:rPr>
                        <a:t> 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D0D0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100" b="0" i="0" u="none" strike="noStrike">
                          <a:solidFill>
                            <a:srgbClr val="FFFFFF"/>
                          </a:solidFill>
                          <a:effectLst/>
                          <a:latin typeface="Open Sans" panose="020B06060305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100" b="0" i="0" u="none" strike="noStrike">
                          <a:solidFill>
                            <a:srgbClr val="FFFFFF"/>
                          </a:solidFill>
                          <a:effectLst/>
                          <a:latin typeface="Open Sans" panose="020B06060305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100" b="0" i="0" u="none" strike="noStrike">
                          <a:solidFill>
                            <a:srgbClr val="FFFFFF"/>
                          </a:solidFill>
                          <a:effectLst/>
                          <a:latin typeface="Open Sans" panose="020B06060305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100" b="0" i="0" u="none" strike="noStrike">
                          <a:solidFill>
                            <a:srgbClr val="FFFFFF"/>
                          </a:solidFill>
                          <a:effectLst/>
                          <a:latin typeface="Open Sans" panose="020B06060305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100" b="0" i="0" u="none" strike="noStrike">
                          <a:solidFill>
                            <a:srgbClr val="FFFFFF"/>
                          </a:solidFill>
                          <a:effectLst/>
                          <a:latin typeface="Open Sans" panose="020B06060305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100" b="0" i="0" u="none" strike="noStrike">
                          <a:solidFill>
                            <a:srgbClr val="FFFFFF"/>
                          </a:solidFill>
                          <a:effectLst/>
                          <a:latin typeface="Open Sans" panose="020B06060305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100" b="0" i="0" u="none" strike="noStrike">
                          <a:solidFill>
                            <a:srgbClr val="FFFFFF"/>
                          </a:solidFill>
                          <a:effectLst/>
                          <a:latin typeface="Open Sans" panose="020B06060305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12607304"/>
                  </a:ext>
                </a:extLst>
              </a:tr>
              <a:tr h="327509">
                <a:tc>
                  <a:txBody>
                    <a:bodyPr/>
                    <a:lstStyle/>
                    <a:p>
                      <a:pPr algn="l" fontAlgn="ctr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100" b="1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</a:rPr>
                        <a:t>Jáma Mír V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100" b="0" i="0" u="none" strike="noStrike">
                          <a:solidFill>
                            <a:srgbClr val="FFFFFF"/>
                          </a:solidFill>
                          <a:effectLst/>
                          <a:latin typeface="Open Sans" panose="020B06060305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100" b="0" i="0" u="none" strike="noStrike">
                          <a:solidFill>
                            <a:srgbClr val="FFFFFF"/>
                          </a:solidFill>
                          <a:effectLst/>
                          <a:latin typeface="Open Sans" panose="020B06060305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100" b="0" i="0" u="none" strike="noStrike">
                          <a:solidFill>
                            <a:srgbClr val="FFFFFF"/>
                          </a:solidFill>
                          <a:effectLst/>
                          <a:latin typeface="Open Sans" panose="020B06060305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100" b="0" i="0" u="none" strike="noStrike">
                          <a:solidFill>
                            <a:srgbClr val="FFFFFF"/>
                          </a:solidFill>
                          <a:effectLst/>
                          <a:latin typeface="Open Sans" panose="020B06060305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100" b="0" i="0" u="none" strike="noStrike">
                          <a:solidFill>
                            <a:srgbClr val="FFFFFF"/>
                          </a:solidFill>
                          <a:effectLst/>
                          <a:latin typeface="Open Sans" panose="020B06060305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D0D0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100" b="0" i="0" u="none" strike="noStrike">
                          <a:solidFill>
                            <a:srgbClr val="FFFFFF"/>
                          </a:solidFill>
                          <a:effectLst/>
                          <a:latin typeface="Open Sans" panose="020B06060305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D0D0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100" b="0" i="0" u="none" strike="noStrike">
                          <a:solidFill>
                            <a:srgbClr val="FFFFFF"/>
                          </a:solidFill>
                          <a:effectLst/>
                          <a:latin typeface="Open Sans" panose="020B06060305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D0D0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0" i="0" u="none" strike="noStrike">
                          <a:solidFill>
                            <a:srgbClr val="FFFFFF"/>
                          </a:solidFill>
                          <a:effectLst/>
                          <a:latin typeface="Open Sans" panose="020B0606030504020204" pitchFamily="34" charset="0"/>
                        </a:rPr>
                        <a:t> 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D0D0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100" b="0" i="0" u="none" strike="noStrike">
                          <a:solidFill>
                            <a:srgbClr val="FFFFFF"/>
                          </a:solidFill>
                          <a:effectLst/>
                          <a:latin typeface="Open Sans" panose="020B06060305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100" b="0" i="0" u="none" strike="noStrike">
                          <a:solidFill>
                            <a:srgbClr val="FFFFFF"/>
                          </a:solidFill>
                          <a:effectLst/>
                          <a:latin typeface="Open Sans" panose="020B06060305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100" b="0" i="0" u="none" strike="noStrike">
                          <a:solidFill>
                            <a:srgbClr val="FFFFFF"/>
                          </a:solidFill>
                          <a:effectLst/>
                          <a:latin typeface="Open Sans" panose="020B06060305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100" b="0" i="0" u="none" strike="noStrike">
                          <a:solidFill>
                            <a:srgbClr val="FFFFFF"/>
                          </a:solidFill>
                          <a:effectLst/>
                          <a:latin typeface="Open Sans" panose="020B06060305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100" b="0" i="0" u="none" strike="noStrike">
                          <a:solidFill>
                            <a:srgbClr val="FFFFFF"/>
                          </a:solidFill>
                          <a:effectLst/>
                          <a:latin typeface="Open Sans" panose="020B06060305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100" b="0" i="0" u="none" strike="noStrike">
                          <a:solidFill>
                            <a:srgbClr val="FFFFFF"/>
                          </a:solidFill>
                          <a:effectLst/>
                          <a:latin typeface="Open Sans" panose="020B06060305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78492987"/>
                  </a:ext>
                </a:extLst>
              </a:tr>
              <a:tr h="327509"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cs-CZ" sz="1100" b="1" i="0" u="none" strike="noStrike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cs-CZ" sz="1100" b="1" i="0" u="none" strike="noStrike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96756100"/>
                  </a:ext>
                </a:extLst>
              </a:tr>
            </a:tbl>
          </a:graphicData>
        </a:graphic>
      </p:graphicFrame>
      <p:sp>
        <p:nvSpPr>
          <p:cNvPr id="6" name="TextovéPole 4">
            <a:extLst>
              <a:ext uri="{FF2B5EF4-FFF2-40B4-BE49-F238E27FC236}">
                <a16:creationId xmlns:a16="http://schemas.microsoft.com/office/drawing/2014/main" id="{00000000-0008-0000-0700-000005000000}"/>
              </a:ext>
            </a:extLst>
          </p:cNvPr>
          <p:cNvSpPr txBox="1"/>
          <p:nvPr/>
        </p:nvSpPr>
        <p:spPr>
          <a:xfrm>
            <a:off x="8610600" y="3716481"/>
            <a:ext cx="598252" cy="204693"/>
          </a:xfrm>
          <a:prstGeom prst="rect">
            <a:avLst/>
          </a:prstGeom>
          <a:solidFill>
            <a:schemeClr val="lt1"/>
          </a:solidFill>
          <a:ln w="9525" cmpd="sng">
            <a:solidFill>
              <a:schemeClr val="lt1">
                <a:shade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cs-CZ" sz="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10/2025</a:t>
            </a:r>
          </a:p>
        </p:txBody>
      </p:sp>
      <p:sp>
        <p:nvSpPr>
          <p:cNvPr id="7" name="TextovéPole 5">
            <a:extLst>
              <a:ext uri="{FF2B5EF4-FFF2-40B4-BE49-F238E27FC236}">
                <a16:creationId xmlns:a16="http://schemas.microsoft.com/office/drawing/2014/main" id="{00000000-0008-0000-0700-000006000000}"/>
              </a:ext>
            </a:extLst>
          </p:cNvPr>
          <p:cNvSpPr txBox="1"/>
          <p:nvPr/>
        </p:nvSpPr>
        <p:spPr>
          <a:xfrm>
            <a:off x="8804400" y="4005605"/>
            <a:ext cx="625838" cy="206968"/>
          </a:xfrm>
          <a:prstGeom prst="rect">
            <a:avLst/>
          </a:prstGeom>
          <a:solidFill>
            <a:schemeClr val="lt1"/>
          </a:solidFill>
          <a:ln w="9525" cmpd="sng">
            <a:solidFill>
              <a:schemeClr val="lt1">
                <a:shade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cs-CZ" sz="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02/2026</a:t>
            </a:r>
          </a:p>
        </p:txBody>
      </p:sp>
      <p:sp>
        <p:nvSpPr>
          <p:cNvPr id="8" name="TextovéPole 6">
            <a:extLst>
              <a:ext uri="{FF2B5EF4-FFF2-40B4-BE49-F238E27FC236}">
                <a16:creationId xmlns:a16="http://schemas.microsoft.com/office/drawing/2014/main" id="{00000000-0008-0000-0700-000007000000}"/>
              </a:ext>
            </a:extLst>
          </p:cNvPr>
          <p:cNvSpPr txBox="1"/>
          <p:nvPr/>
        </p:nvSpPr>
        <p:spPr>
          <a:xfrm>
            <a:off x="8417563" y="3346826"/>
            <a:ext cx="624114" cy="206967"/>
          </a:xfrm>
          <a:prstGeom prst="rect">
            <a:avLst/>
          </a:prstGeom>
          <a:solidFill>
            <a:schemeClr val="lt1"/>
          </a:solidFill>
          <a:ln w="9525" cmpd="sng">
            <a:solidFill>
              <a:schemeClr val="lt1">
                <a:shade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cs-CZ" sz="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07/2025</a:t>
            </a:r>
          </a:p>
        </p:txBody>
      </p:sp>
      <p:sp>
        <p:nvSpPr>
          <p:cNvPr id="9" name="TextovéPole 16">
            <a:extLst>
              <a:ext uri="{FF2B5EF4-FFF2-40B4-BE49-F238E27FC236}">
                <a16:creationId xmlns:a16="http://schemas.microsoft.com/office/drawing/2014/main" id="{00000000-0008-0000-0700-000011000000}"/>
              </a:ext>
            </a:extLst>
          </p:cNvPr>
          <p:cNvSpPr txBox="1"/>
          <p:nvPr/>
        </p:nvSpPr>
        <p:spPr>
          <a:xfrm>
            <a:off x="2304148" y="4246813"/>
            <a:ext cx="3910192" cy="257003"/>
          </a:xfrm>
          <a:prstGeom prst="rect">
            <a:avLst/>
          </a:prstGeom>
          <a:solidFill>
            <a:schemeClr val="lt1"/>
          </a:solidFill>
          <a:ln w="9525" cmpd="sng">
            <a:solidFill>
              <a:schemeClr val="lt1">
                <a:shade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cs-CZ" sz="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XX/XXXX - </a:t>
            </a:r>
            <a:r>
              <a:rPr lang="cs-CZ" sz="800" b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dokončení ohlubně (komínek, oplocení, nátěr,</a:t>
            </a:r>
            <a:r>
              <a:rPr lang="cs-CZ" sz="800" b="0" baseline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monument ...</a:t>
            </a:r>
            <a:endParaRPr lang="cs-CZ" sz="800" b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id="{4C9ADFF5-E030-F353-EEFE-CE45ECE5675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0971" y="321855"/>
            <a:ext cx="720000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9706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3899" y="310896"/>
            <a:ext cx="720000" cy="720000"/>
          </a:xfrm>
          <a:prstGeom prst="rect">
            <a:avLst/>
          </a:prstGeom>
        </p:spPr>
      </p:pic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9A9FAD-9D06-491B-8E26-73BBA3023D92}" type="slidenum">
              <a:rPr lang="cs-CZ" smtClean="0"/>
              <a:t>38</a:t>
            </a:fld>
            <a:endParaRPr lang="cs-CZ"/>
          </a:p>
        </p:txBody>
      </p:sp>
      <p:sp>
        <p:nvSpPr>
          <p:cNvPr id="7" name="Zástupný obsah 2">
            <a:extLst>
              <a:ext uri="{FF2B5EF4-FFF2-40B4-BE49-F238E27FC236}">
                <a16:creationId xmlns:a16="http://schemas.microsoft.com/office/drawing/2014/main" id="{CA9480B8-BAC1-647E-63FC-93D82AE90296}"/>
              </a:ext>
            </a:extLst>
          </p:cNvPr>
          <p:cNvSpPr txBox="1">
            <a:spLocks/>
          </p:cNvSpPr>
          <p:nvPr/>
        </p:nvSpPr>
        <p:spPr>
          <a:xfrm>
            <a:off x="838200" y="1825624"/>
            <a:ext cx="10813610" cy="33529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cs-CZ" u="sng" dirty="0"/>
              <a:t>Provozní oblast</a:t>
            </a:r>
          </a:p>
          <a:p>
            <a:r>
              <a:rPr lang="cs-CZ" sz="2400" dirty="0"/>
              <a:t>Jáma Da1, Mír IV a Mír V – pokračování v  postupném uzavírání důlního pole a zjednodušení větrní sítě. Z celkového počtu 86 hrází je hotovo 22</a:t>
            </a:r>
          </a:p>
          <a:p>
            <a:r>
              <a:rPr lang="cs-CZ" sz="2400" dirty="0"/>
              <a:t>Předpoklad využití jam: Mír IV – vodní jáma</a:t>
            </a:r>
          </a:p>
          <a:p>
            <a:pPr marL="0" indent="0">
              <a:buNone/>
            </a:pPr>
            <a:r>
              <a:rPr lang="cs-CZ" sz="2400" dirty="0"/>
              <a:t>			       Mír V – plynová jáma</a:t>
            </a:r>
          </a:p>
          <a:p>
            <a:r>
              <a:rPr lang="cs-CZ" sz="2400" dirty="0"/>
              <a:t>Likvidace HDD dle HMG likvidace se předpokládá v letech 2023 - 2026</a:t>
            </a:r>
          </a:p>
          <a:p>
            <a:endParaRPr lang="cs-CZ" dirty="0"/>
          </a:p>
          <a:p>
            <a:endParaRPr lang="cs-CZ" dirty="0"/>
          </a:p>
        </p:txBody>
      </p:sp>
      <p:sp>
        <p:nvSpPr>
          <p:cNvPr id="12" name="Nadpis 11">
            <a:extLst>
              <a:ext uri="{FF2B5EF4-FFF2-40B4-BE49-F238E27FC236}">
                <a16:creationId xmlns:a16="http://schemas.microsoft.com/office/drawing/2014/main" id="{5BC0F629-47F3-BEA9-E81B-A7A915DF5E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sz="4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Důlní lokality – karvinská dílčí pánev</a:t>
            </a:r>
            <a:br>
              <a:rPr lang="cs-CZ" sz="4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cs-CZ" sz="4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lokalita </a:t>
            </a:r>
            <a:r>
              <a:rPr lang="cs-CZ" sz="4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Darkov</a:t>
            </a:r>
            <a:endParaRPr lang="cs-CZ" dirty="0"/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id="{AE3EB744-DE96-71A0-CAD5-5C2DF9B4F32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3665"/>
          <a:stretch/>
        </p:blipFill>
        <p:spPr>
          <a:xfrm>
            <a:off x="4289833" y="4382433"/>
            <a:ext cx="3612333" cy="2339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26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05AC4D6-0EF5-33ED-9FF8-B9C8170F75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547012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cs-CZ" sz="7200" b="1" dirty="0"/>
              <a:t>BUDOUCNOST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0840CAD3-F649-80B7-DA8D-857DBFAAA8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9A9FAD-9D06-491B-8E26-73BBA3023D92}" type="slidenum">
              <a:rPr lang="cs-CZ" smtClean="0"/>
              <a:t>39</a:t>
            </a:fld>
            <a:endParaRPr lang="cs-CZ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436A481A-CFB0-9C08-161B-C9E63EF34EB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0971" y="321855"/>
            <a:ext cx="720000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792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Zástupný symbol pro obsah 1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252" y="674556"/>
            <a:ext cx="9813647" cy="5701911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1758" y="5967957"/>
            <a:ext cx="2238375" cy="762000"/>
          </a:xfrm>
          <a:prstGeom prst="rect">
            <a:avLst/>
          </a:prstGeom>
        </p:spPr>
      </p:pic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9A9FAD-9D06-491B-8E26-73BBA3023D92}" type="slidenum">
              <a:rPr lang="cs-CZ" smtClean="0">
                <a:solidFill>
                  <a:schemeClr val="bg1"/>
                </a:solidFill>
              </a:rPr>
              <a:t>4</a:t>
            </a:fld>
            <a:endParaRPr lang="cs-CZ" dirty="0">
              <a:solidFill>
                <a:schemeClr val="bg1"/>
              </a:solidFill>
            </a:endParaRP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A1E2CF06-75E8-485B-42F7-E66D30CBC84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3899" y="310896"/>
            <a:ext cx="720000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653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82844" y="310896"/>
            <a:ext cx="10027758" cy="720000"/>
          </a:xfrm>
        </p:spPr>
        <p:txBody>
          <a:bodyPr anchor="t">
            <a:noAutofit/>
          </a:bodyPr>
          <a:lstStyle/>
          <a:p>
            <a:pPr>
              <a:lnSpc>
                <a:spcPct val="100000"/>
              </a:lnSpc>
            </a:pPr>
            <a:r>
              <a:rPr lang="cs-CZ" sz="4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Koncepce rozvoje </a:t>
            </a:r>
            <a:r>
              <a:rPr lang="cs-CZ" sz="4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pohornické</a:t>
            </a:r>
            <a:r>
              <a:rPr lang="cs-CZ" sz="4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krajiny </a:t>
            </a:r>
            <a:br>
              <a:rPr lang="cs-CZ" sz="4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cs-CZ" sz="4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br>
              <a:rPr lang="cs-CZ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endParaRPr lang="cs-CZ" sz="24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3899" y="310896"/>
            <a:ext cx="720000" cy="720000"/>
          </a:xfrm>
          <a:prstGeom prst="rect">
            <a:avLst/>
          </a:prstGeom>
        </p:spPr>
      </p:pic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9A9FAD-9D06-491B-8E26-73BBA3023D92}" type="slidenum">
              <a:rPr lang="cs-CZ" smtClean="0"/>
              <a:t>40</a:t>
            </a:fld>
            <a:endParaRPr lang="cs-CZ" dirty="0"/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680D33C1-FF7B-4A16-9C0D-457CED3044B8}"/>
              </a:ext>
            </a:extLst>
          </p:cNvPr>
          <p:cNvSpPr/>
          <p:nvPr/>
        </p:nvSpPr>
        <p:spPr>
          <a:xfrm>
            <a:off x="482844" y="1189093"/>
            <a:ext cx="10916485" cy="5005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 algn="just">
              <a:buFont typeface="Wingdings" panose="05000000000000000000" pitchFamily="2" charset="2"/>
              <a:buChar char="q"/>
            </a:pPr>
            <a:r>
              <a:rPr lang="cs-CZ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POHO 2030 </a:t>
            </a:r>
            <a:r>
              <a:rPr lang="cs-CZ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základní rámec zásad koncepce rozvoje </a:t>
            </a:r>
            <a:r>
              <a:rPr lang="cs-CZ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pohornické</a:t>
            </a:r>
            <a:r>
              <a:rPr lang="cs-CZ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krajiny Karvinska</a:t>
            </a:r>
          </a:p>
          <a:p>
            <a:pPr marL="285750" lvl="0" indent="-285750" algn="just">
              <a:buFont typeface="Wingdings" panose="05000000000000000000" pitchFamily="2" charset="2"/>
              <a:buChar char="q"/>
            </a:pPr>
            <a:r>
              <a:rPr lang="cs-CZ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Pod záštitou MSK ve spolupráci s rozvojovou agenturou MSK (MSID)  bylo vypracováno několik samostatných projektových záměrů na náhradní využití důlních areálů.</a:t>
            </a:r>
          </a:p>
          <a:p>
            <a:pPr marL="285750" lvl="0" indent="-285750" algn="just">
              <a:spcBef>
                <a:spcPts val="1200"/>
              </a:spcBef>
              <a:buFont typeface="Wingdings" panose="05000000000000000000" pitchFamily="2" charset="2"/>
              <a:buChar char="q"/>
            </a:pPr>
            <a:r>
              <a:rPr lang="cs-CZ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Vstupem Diamo, s. p. proběhlo zpracování </a:t>
            </a:r>
            <a:r>
              <a:rPr lang="cs-CZ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Generální studie využitelnosti důlních areálů a ostatních zájmových ploch – „MASTER PLAN“ pro lokality Lazy, ČSA a Darkov. </a:t>
            </a:r>
          </a:p>
          <a:p>
            <a:pPr marL="285750" indent="-285750" algn="just">
              <a:spcBef>
                <a:spcPts val="120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cs-CZ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Další probíhající rozvojové projekty:  </a:t>
            </a:r>
          </a:p>
          <a:p>
            <a:pPr marL="742950" lvl="1" indent="-285750" algn="just">
              <a:spcBef>
                <a:spcPts val="300"/>
              </a:spcBef>
              <a:buFont typeface="Wingdings" panose="05000000000000000000" pitchFamily="2" charset="2"/>
              <a:buChar char="Ø"/>
            </a:pPr>
            <a:r>
              <a:rPr lang="cs-CZ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Využití energie ze slunečního záření – proběhlo zpracování studie proveditelnosti firmou   </a:t>
            </a:r>
          </a:p>
          <a:p>
            <a:pPr lvl="1" algn="just">
              <a:spcBef>
                <a:spcPts val="300"/>
              </a:spcBef>
            </a:pPr>
            <a:r>
              <a:rPr lang="cs-CZ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    ENACO, s.r.o., </a:t>
            </a:r>
          </a:p>
          <a:p>
            <a:pPr marL="1200150" lvl="2" indent="-285750" algn="just">
              <a:spcBef>
                <a:spcPts val="300"/>
              </a:spcBef>
              <a:buFont typeface="Wingdings" panose="05000000000000000000" pitchFamily="2" charset="2"/>
              <a:buChar char="ü"/>
            </a:pPr>
            <a:r>
              <a:rPr lang="cs-CZ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ve vybraných oblastech probíhají žádosti o zpracování územní studie, změny územního plánu nebo územně plánovací informaci.</a:t>
            </a:r>
          </a:p>
          <a:p>
            <a:pPr marL="800100" lvl="1" indent="-342900" algn="just">
              <a:spcBef>
                <a:spcPts val="300"/>
              </a:spcBef>
              <a:buFont typeface="Wingdings" panose="05000000000000000000" pitchFamily="2" charset="2"/>
              <a:buChar char="Ø"/>
            </a:pPr>
            <a:r>
              <a:rPr lang="cs-CZ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Využití geotermální energie firmou </a:t>
            </a:r>
            <a:r>
              <a:rPr lang="cs-CZ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GEOtest</a:t>
            </a:r>
            <a:r>
              <a:rPr lang="cs-CZ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a. s. Brno – ukončení studie 31. 3. 2022.</a:t>
            </a:r>
          </a:p>
          <a:p>
            <a:pPr marL="742950" lvl="1" indent="-285750" algn="just">
              <a:spcBef>
                <a:spcPts val="300"/>
              </a:spcBef>
              <a:buFont typeface="Wingdings" panose="05000000000000000000" pitchFamily="2" charset="2"/>
              <a:buChar char="Ø"/>
            </a:pPr>
            <a:r>
              <a:rPr lang="cs-CZ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Využití energie důlních plynů – zpracování studie bylo zahájeno firmou EVECO Brno, s.r.o. –  </a:t>
            </a:r>
          </a:p>
          <a:p>
            <a:pPr lvl="1" algn="just">
              <a:spcBef>
                <a:spcPts val="300"/>
              </a:spcBef>
            </a:pPr>
            <a:r>
              <a:rPr lang="cs-CZ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    ukončení studie 30.6.2022 </a:t>
            </a:r>
          </a:p>
          <a:p>
            <a:pPr marL="285750" indent="-285750" algn="just">
              <a:lnSpc>
                <a:spcPct val="90000"/>
              </a:lnSpc>
              <a:spcBef>
                <a:spcPts val="1200"/>
              </a:spcBef>
              <a:buFont typeface="Wingdings" panose="05000000000000000000" pitchFamily="2" charset="2"/>
              <a:buChar char="q"/>
            </a:pPr>
            <a:r>
              <a:rPr lang="cs-CZ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Plán komerčního využití odvalů jako zdroje stavebních materiálů.</a:t>
            </a:r>
          </a:p>
          <a:p>
            <a:pPr algn="just">
              <a:lnSpc>
                <a:spcPct val="90000"/>
              </a:lnSpc>
              <a:spcAft>
                <a:spcPts val="600"/>
              </a:spcAft>
            </a:pPr>
            <a:endParaRPr lang="cs-CZ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7423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82844" y="310896"/>
            <a:ext cx="10027758" cy="720000"/>
          </a:xfrm>
        </p:spPr>
        <p:txBody>
          <a:bodyPr anchor="t">
            <a:noAutofit/>
          </a:bodyPr>
          <a:lstStyle/>
          <a:p>
            <a:pPr>
              <a:lnSpc>
                <a:spcPct val="100000"/>
              </a:lnSpc>
            </a:pPr>
            <a:r>
              <a:rPr lang="cs-CZ" sz="3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MASTER PLAN</a:t>
            </a:r>
            <a:br>
              <a:rPr lang="cs-CZ" sz="4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cs-CZ" sz="4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br>
              <a:rPr lang="cs-CZ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endParaRPr lang="cs-CZ" sz="24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3899" y="310896"/>
            <a:ext cx="720000" cy="720000"/>
          </a:xfrm>
          <a:prstGeom prst="rect">
            <a:avLst/>
          </a:prstGeom>
        </p:spPr>
      </p:pic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9A9FAD-9D06-491B-8E26-73BBA3023D92}" type="slidenum">
              <a:rPr lang="cs-CZ" smtClean="0"/>
              <a:t>41</a:t>
            </a:fld>
            <a:endParaRPr lang="cs-CZ" dirty="0"/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0E2AB97E-8E14-4F4A-B3C4-469214401BA2}"/>
              </a:ext>
            </a:extLst>
          </p:cNvPr>
          <p:cNvSpPr txBox="1"/>
          <p:nvPr/>
        </p:nvSpPr>
        <p:spPr>
          <a:xfrm>
            <a:off x="482844" y="1030896"/>
            <a:ext cx="10379001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chemeClr val="tx1">
                    <a:lumMod val="95000"/>
                    <a:lumOff val="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Řešení </a:t>
            </a:r>
            <a:r>
              <a:rPr lang="cs-CZ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developmentu</a:t>
            </a:r>
            <a:r>
              <a:rPr lang="cs-CZ" b="1" dirty="0">
                <a:solidFill>
                  <a:schemeClr val="tx1">
                    <a:lumMod val="95000"/>
                    <a:lumOff val="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jednotlivých areálů bylo navrženo ve dvou variantách</a:t>
            </a:r>
          </a:p>
          <a:p>
            <a:endParaRPr lang="cs-CZ" b="1" dirty="0">
              <a:solidFill>
                <a:schemeClr val="tx1">
                  <a:lumMod val="95000"/>
                  <a:lumOff val="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/>
            <a:r>
              <a:rPr lang="cs-CZ" u="sng" dirty="0">
                <a:solidFill>
                  <a:schemeClr val="tx1">
                    <a:lumMod val="95000"/>
                    <a:lumOff val="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Varianta ALFA</a:t>
            </a:r>
            <a:endParaRPr lang="cs-CZ" dirty="0">
              <a:solidFill>
                <a:schemeClr val="tx1">
                  <a:lumMod val="95000"/>
                  <a:lumOff val="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cs-CZ" dirty="0">
                <a:solidFill>
                  <a:schemeClr val="tx1">
                    <a:lumMod val="95000"/>
                    <a:lumOff val="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předpokládá maximální využití stávající infrastruktury a jejich další využití. 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cs-CZ" dirty="0">
                <a:solidFill>
                  <a:schemeClr val="tx1">
                    <a:lumMod val="95000"/>
                    <a:lumOff val="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Budou odstraněny pouze jednoúčelové objekty.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cs-CZ" dirty="0">
                <a:solidFill>
                  <a:schemeClr val="tx1">
                    <a:lumMod val="95000"/>
                    <a:lumOff val="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Tato varianta </a:t>
            </a:r>
            <a:r>
              <a:rPr lang="cs-CZ" b="1" dirty="0">
                <a:solidFill>
                  <a:schemeClr val="tx1">
                    <a:lumMod val="95000"/>
                    <a:lumOff val="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nesleduje jednotný cíl využití areálů</a:t>
            </a:r>
            <a:r>
              <a:rPr lang="cs-CZ" dirty="0">
                <a:solidFill>
                  <a:schemeClr val="tx1">
                    <a:lumMod val="95000"/>
                    <a:lumOff val="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nýbrž je možné využití jednotlivých objektů a ploch samostatně (jednotlivý pronájem nebo prodej). 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cs-CZ" dirty="0">
                <a:solidFill>
                  <a:schemeClr val="tx1">
                    <a:lumMod val="95000"/>
                    <a:lumOff val="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Nese riziko nepředvídatelného vývoje areálu, riziko velkých nákladů na údržbu areálů a sítí, riziko počtu zájemců. </a:t>
            </a:r>
          </a:p>
          <a:p>
            <a:pPr marL="342900" indent="-342900" algn="just">
              <a:buFont typeface="+mj-lt"/>
              <a:buAutoNum type="alphaUcPeriod"/>
            </a:pPr>
            <a:endParaRPr lang="cs-CZ" dirty="0">
              <a:solidFill>
                <a:schemeClr val="tx1">
                  <a:lumMod val="95000"/>
                  <a:lumOff val="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/>
            <a:r>
              <a:rPr lang="cs-CZ" u="sng" dirty="0">
                <a:solidFill>
                  <a:schemeClr val="tx1">
                    <a:lumMod val="95000"/>
                    <a:lumOff val="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Varianta BETA</a:t>
            </a:r>
            <a:endParaRPr lang="cs-CZ" dirty="0">
              <a:solidFill>
                <a:schemeClr val="tx1">
                  <a:lumMod val="95000"/>
                  <a:lumOff val="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cs-CZ" dirty="0">
                <a:solidFill>
                  <a:schemeClr val="tx1">
                    <a:lumMod val="95000"/>
                    <a:lumOff val="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 této variantě (mimo areál ČSA) je předpoklad odstranění téměř veškerých budov a původních inženýrských sítí.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cs-CZ" b="1" dirty="0">
                <a:solidFill>
                  <a:schemeClr val="tx1">
                    <a:lumMod val="95000"/>
                    <a:lumOff val="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Sleduje jednotnou myšlenku využití areálů</a:t>
            </a:r>
            <a:r>
              <a:rPr lang="cs-CZ" dirty="0">
                <a:solidFill>
                  <a:schemeClr val="tx1">
                    <a:lumMod val="95000"/>
                    <a:lumOff val="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cs-CZ" dirty="0">
                <a:solidFill>
                  <a:schemeClr val="tx1">
                    <a:lumMod val="95000"/>
                    <a:lumOff val="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Předpokladem je vybudování nové infrastruktury a nových budov vyhovujících platné legislativě, budov energeticky úsporných, využívajících v co největší míře zelenou energetiku. 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cs-CZ" dirty="0">
                <a:solidFill>
                  <a:schemeClr val="tx1">
                    <a:lumMod val="95000"/>
                    <a:lumOff val="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Záměrem je do regionu přivést investory cíleně – např. pro areál Lazy v oblasti cirkulární ekonomiky, co nejvíce využívat potenciál výzkumu (zřízení detašovaných pracovišť vysokých škol, výzkumných ústavů apod.). 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30838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 descr="Obsah obrázku mapa&#10;&#10;Popis byl vytvořen automaticky">
            <a:extLst>
              <a:ext uri="{FF2B5EF4-FFF2-40B4-BE49-F238E27FC236}">
                <a16:creationId xmlns:a16="http://schemas.microsoft.com/office/drawing/2014/main" id="{CFB471E7-2E3E-4CB4-B751-B0554C08746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30" t="8581" r="10823" b="23027"/>
          <a:stretch/>
        </p:blipFill>
        <p:spPr>
          <a:xfrm>
            <a:off x="2097140" y="1194794"/>
            <a:ext cx="7613857" cy="51547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82844" y="310896"/>
            <a:ext cx="10027758" cy="457980"/>
          </a:xfrm>
        </p:spPr>
        <p:txBody>
          <a:bodyPr anchor="t">
            <a:noAutofit/>
          </a:bodyPr>
          <a:lstStyle/>
          <a:p>
            <a:pPr>
              <a:lnSpc>
                <a:spcPct val="100000"/>
              </a:lnSpc>
            </a:pPr>
            <a:r>
              <a:rPr lang="cs-CZ" sz="3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MASTER PLAN</a:t>
            </a:r>
            <a:br>
              <a:rPr lang="cs-CZ" sz="4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cs-CZ" sz="4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br>
              <a:rPr lang="cs-CZ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endParaRPr lang="cs-CZ" sz="24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3899" y="310896"/>
            <a:ext cx="720000" cy="720000"/>
          </a:xfrm>
          <a:prstGeom prst="rect">
            <a:avLst/>
          </a:prstGeom>
        </p:spPr>
      </p:pic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9A9FAD-9D06-491B-8E26-73BBA3023D92}" type="slidenum">
              <a:rPr lang="cs-CZ" smtClean="0"/>
              <a:t>42</a:t>
            </a:fld>
            <a:endParaRPr lang="cs-CZ" dirty="0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490C10EA-2876-4231-9A53-41E1D6727CBF}"/>
              </a:ext>
            </a:extLst>
          </p:cNvPr>
          <p:cNvSpPr txBox="1"/>
          <p:nvPr/>
        </p:nvSpPr>
        <p:spPr>
          <a:xfrm>
            <a:off x="3366077" y="825462"/>
            <a:ext cx="50759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Území zájmu POHO 2030 a areály řešených dolů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8712C2EA-1ABD-4B46-A2A8-76BCE2940BE1}"/>
              </a:ext>
            </a:extLst>
          </p:cNvPr>
          <p:cNvSpPr txBox="1"/>
          <p:nvPr/>
        </p:nvSpPr>
        <p:spPr>
          <a:xfrm>
            <a:off x="3902699" y="1516984"/>
            <a:ext cx="1010353" cy="246221"/>
          </a:xfrm>
          <a:prstGeom prst="rect">
            <a:avLst/>
          </a:prstGeom>
          <a:solidFill>
            <a:srgbClr val="FFFF00"/>
          </a:solidFill>
          <a:ln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r>
              <a:rPr lang="cs-CZ" sz="1000" dirty="0"/>
              <a:t>Doubrava Sever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5C83E177-D1C0-45F9-A1DD-3CC184549579}"/>
              </a:ext>
            </a:extLst>
          </p:cNvPr>
          <p:cNvSpPr txBox="1"/>
          <p:nvPr/>
        </p:nvSpPr>
        <p:spPr>
          <a:xfrm>
            <a:off x="3865638" y="2387069"/>
            <a:ext cx="683094" cy="246221"/>
          </a:xfrm>
          <a:prstGeom prst="rect">
            <a:avLst/>
          </a:prstGeom>
          <a:solidFill>
            <a:srgbClr val="FFFF00"/>
          </a:solidFill>
          <a:ln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r>
              <a:rPr lang="cs-CZ" sz="1000" dirty="0"/>
              <a:t>Doubrava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EAC34408-B201-47E6-B4A2-8025D71907E8}"/>
              </a:ext>
            </a:extLst>
          </p:cNvPr>
          <p:cNvSpPr txBox="1"/>
          <p:nvPr/>
        </p:nvSpPr>
        <p:spPr>
          <a:xfrm>
            <a:off x="4048517" y="3679858"/>
            <a:ext cx="500215" cy="246221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r>
              <a:rPr lang="cs-CZ" sz="1000" dirty="0"/>
              <a:t>Lazy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EE54AABE-F6D5-43A6-A8A5-02CF73B559DA}"/>
              </a:ext>
            </a:extLst>
          </p:cNvPr>
          <p:cNvSpPr txBox="1"/>
          <p:nvPr/>
        </p:nvSpPr>
        <p:spPr>
          <a:xfrm>
            <a:off x="5904068" y="4318495"/>
            <a:ext cx="556361" cy="246221"/>
          </a:xfrm>
          <a:prstGeom prst="rect">
            <a:avLst/>
          </a:prstGeom>
          <a:solidFill>
            <a:srgbClr val="00B0F0"/>
          </a:solidFill>
          <a:ln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r>
              <a:rPr lang="cs-CZ" sz="1000" dirty="0"/>
              <a:t>Darkov</a:t>
            </a: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A2E3E734-A1AA-43AA-8EA1-E3021F21A3A9}"/>
              </a:ext>
            </a:extLst>
          </p:cNvPr>
          <p:cNvSpPr txBox="1"/>
          <p:nvPr/>
        </p:nvSpPr>
        <p:spPr>
          <a:xfrm>
            <a:off x="7145623" y="3221056"/>
            <a:ext cx="702345" cy="249455"/>
          </a:xfrm>
          <a:prstGeom prst="rect">
            <a:avLst/>
          </a:prstGeom>
          <a:solidFill>
            <a:srgbClr val="00B0F0"/>
          </a:solidFill>
          <a:ln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r>
              <a:rPr lang="cs-CZ" sz="1000" dirty="0"/>
              <a:t>Darkov PZ</a:t>
            </a: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AFF795DB-3F8E-4477-9049-B3DF7219F3D6}"/>
              </a:ext>
            </a:extLst>
          </p:cNvPr>
          <p:cNvSpPr txBox="1"/>
          <p:nvPr/>
        </p:nvSpPr>
        <p:spPr>
          <a:xfrm>
            <a:off x="4712525" y="2974835"/>
            <a:ext cx="401054" cy="246221"/>
          </a:xfrm>
          <a:prstGeom prst="rect">
            <a:avLst/>
          </a:prstGeom>
          <a:solidFill>
            <a:srgbClr val="FFFF00"/>
          </a:solidFill>
          <a:ln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r>
              <a:rPr lang="cs-CZ" sz="1000" dirty="0"/>
              <a:t>ČSA</a:t>
            </a:r>
          </a:p>
        </p:txBody>
      </p:sp>
    </p:spTree>
    <p:extLst>
      <p:ext uri="{BB962C8B-B14F-4D97-AF65-F5344CB8AC3E}">
        <p14:creationId xmlns:p14="http://schemas.microsoft.com/office/powerpoint/2010/main" val="2968445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8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" dur="2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3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82844" y="310896"/>
            <a:ext cx="10027758" cy="720000"/>
          </a:xfrm>
        </p:spPr>
        <p:txBody>
          <a:bodyPr anchor="t">
            <a:noAutofit/>
          </a:bodyPr>
          <a:lstStyle/>
          <a:p>
            <a:pPr>
              <a:lnSpc>
                <a:spcPct val="100000"/>
              </a:lnSpc>
            </a:pPr>
            <a:r>
              <a:rPr lang="cs-CZ" sz="3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MASTER PLAN </a:t>
            </a:r>
            <a:r>
              <a:rPr lang="cs-CZ" sz="3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LAZY</a:t>
            </a:r>
            <a:r>
              <a:rPr lang="cs-CZ" sz="3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- současný stav</a:t>
            </a:r>
            <a:br>
              <a:rPr lang="cs-CZ" sz="4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cs-CZ" sz="4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br>
              <a:rPr lang="cs-CZ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endParaRPr lang="cs-CZ" sz="24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3899" y="310896"/>
            <a:ext cx="720000" cy="720000"/>
          </a:xfrm>
          <a:prstGeom prst="rect">
            <a:avLst/>
          </a:prstGeom>
        </p:spPr>
      </p:pic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9A9FAD-9D06-491B-8E26-73BBA3023D92}" type="slidenum">
              <a:rPr lang="cs-CZ" smtClean="0"/>
              <a:t>43</a:t>
            </a:fld>
            <a:endParaRPr lang="cs-CZ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8707" y="1030896"/>
            <a:ext cx="8504762" cy="54476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42092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9A9FAD-9D06-491B-8E26-73BBA3023D92}" type="slidenum">
              <a:rPr lang="cs-CZ" smtClean="0"/>
              <a:t>44</a:t>
            </a:fld>
            <a:endParaRPr lang="cs-CZ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E36DD4A6-36E0-401C-8189-CE4883B3CA0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258"/>
          <a:stretch/>
        </p:blipFill>
        <p:spPr>
          <a:xfrm>
            <a:off x="1327786" y="401433"/>
            <a:ext cx="9536428" cy="58721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3899" y="310896"/>
            <a:ext cx="720000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082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82844" y="310896"/>
            <a:ext cx="10027758" cy="720000"/>
          </a:xfrm>
        </p:spPr>
        <p:txBody>
          <a:bodyPr anchor="t">
            <a:noAutofit/>
          </a:bodyPr>
          <a:lstStyle/>
          <a:p>
            <a:pPr>
              <a:lnSpc>
                <a:spcPct val="100000"/>
              </a:lnSpc>
            </a:pPr>
            <a:r>
              <a:rPr lang="cs-CZ" sz="3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MASTER PLAN </a:t>
            </a:r>
            <a:r>
              <a:rPr lang="cs-CZ" sz="3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ČSA</a:t>
            </a:r>
            <a:r>
              <a:rPr lang="cs-CZ" sz="3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- současný stav</a:t>
            </a:r>
            <a:br>
              <a:rPr lang="cs-CZ" sz="4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cs-CZ" sz="4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br>
              <a:rPr lang="cs-CZ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endParaRPr lang="cs-CZ" sz="24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3899" y="310896"/>
            <a:ext cx="720000" cy="720000"/>
          </a:xfrm>
          <a:prstGeom prst="rect">
            <a:avLst/>
          </a:prstGeom>
        </p:spPr>
      </p:pic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9A9FAD-9D06-491B-8E26-73BBA3023D92}" type="slidenum">
              <a:rPr lang="cs-CZ" smtClean="0"/>
              <a:t>45</a:t>
            </a:fld>
            <a:endParaRPr lang="cs-CZ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3646" y="812160"/>
            <a:ext cx="8774563" cy="57349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26430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3899" y="310896"/>
            <a:ext cx="720000" cy="720000"/>
          </a:xfrm>
          <a:prstGeom prst="rect">
            <a:avLst/>
          </a:prstGeom>
        </p:spPr>
      </p:pic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9A9FAD-9D06-491B-8E26-73BBA3023D92}" type="slidenum">
              <a:rPr lang="cs-CZ" smtClean="0"/>
              <a:t>46</a:t>
            </a:fld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BBA304F-CCEE-40B6-BEA3-B64A3130E1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5286" y="310896"/>
            <a:ext cx="9601428" cy="63607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20499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82844" y="310896"/>
            <a:ext cx="10027758" cy="720000"/>
          </a:xfrm>
        </p:spPr>
        <p:txBody>
          <a:bodyPr anchor="t">
            <a:noAutofit/>
          </a:bodyPr>
          <a:lstStyle/>
          <a:p>
            <a:pPr>
              <a:lnSpc>
                <a:spcPct val="100000"/>
              </a:lnSpc>
            </a:pPr>
            <a:r>
              <a:rPr lang="cs-CZ" sz="3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MASTER PLAN </a:t>
            </a:r>
            <a:r>
              <a:rPr lang="cs-CZ" sz="3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DARKOV</a:t>
            </a:r>
            <a:r>
              <a:rPr lang="cs-CZ" sz="3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– současný stav</a:t>
            </a:r>
            <a:br>
              <a:rPr lang="cs-CZ" sz="4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cs-CZ" sz="4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br>
              <a:rPr lang="cs-CZ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endParaRPr lang="cs-CZ" sz="24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3899" y="310896"/>
            <a:ext cx="720000" cy="720000"/>
          </a:xfrm>
          <a:prstGeom prst="rect">
            <a:avLst/>
          </a:prstGeom>
        </p:spPr>
      </p:pic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9A9FAD-9D06-491B-8E26-73BBA3023D92}" type="slidenum">
              <a:rPr lang="cs-CZ" smtClean="0"/>
              <a:t>47</a:t>
            </a:fld>
            <a:endParaRPr lang="cs-CZ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3516" y="1030896"/>
            <a:ext cx="8939775" cy="56488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44995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3899" y="310896"/>
            <a:ext cx="720000" cy="720000"/>
          </a:xfrm>
          <a:prstGeom prst="rect">
            <a:avLst/>
          </a:prstGeom>
        </p:spPr>
      </p:pic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9A9FAD-9D06-491B-8E26-73BBA3023D92}" type="slidenum">
              <a:rPr lang="cs-CZ" smtClean="0"/>
              <a:t>48</a:t>
            </a:fld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B2088C4B-A5F9-4325-9627-2395CA65A92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2" r="1" b="697"/>
          <a:stretch/>
        </p:blipFill>
        <p:spPr>
          <a:xfrm>
            <a:off x="1272023" y="310896"/>
            <a:ext cx="9647953" cy="62057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23822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F77B6A-B231-70DD-545B-759A0FD3FC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Spolupráce s NPÚ při řešení historických památek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2EB9A6AC-D52F-3D41-9D4E-3416114C75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9A9FAD-9D06-491B-8E26-73BBA3023D92}" type="slidenum">
              <a:rPr lang="cs-CZ" smtClean="0"/>
              <a:t>49</a:t>
            </a:fld>
            <a:endParaRPr lang="cs-CZ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D218536B-2DE5-5DEB-93FA-D6C0098D67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3495" y="1879665"/>
            <a:ext cx="9627380" cy="42877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BF72B130-7D79-1C80-7353-0A035A94A30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3899" y="310896"/>
            <a:ext cx="720000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82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758" y="5967957"/>
            <a:ext cx="2238375" cy="762000"/>
          </a:xfrm>
          <a:prstGeom prst="rect">
            <a:avLst/>
          </a:prstGeom>
        </p:spPr>
      </p:pic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9A9FAD-9D06-491B-8E26-73BBA3023D92}" type="slidenum">
              <a:rPr lang="cs-CZ" smtClean="0">
                <a:solidFill>
                  <a:schemeClr val="bg1"/>
                </a:solidFill>
              </a:rPr>
              <a:t>5</a:t>
            </a:fld>
            <a:endParaRPr lang="cs-CZ" dirty="0">
              <a:solidFill>
                <a:schemeClr val="bg1"/>
              </a:solidFill>
            </a:endParaRPr>
          </a:p>
        </p:txBody>
      </p:sp>
      <p:pic>
        <p:nvPicPr>
          <p:cNvPr id="6" name="Zástupný symbol pro obsah 5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650" y="321855"/>
            <a:ext cx="13544649" cy="6034497"/>
          </a:xfrm>
        </p:spPr>
      </p:pic>
      <p:sp>
        <p:nvSpPr>
          <p:cNvPr id="2" name="Ovál 1"/>
          <p:cNvSpPr/>
          <p:nvPr/>
        </p:nvSpPr>
        <p:spPr>
          <a:xfrm>
            <a:off x="9129010" y="2648968"/>
            <a:ext cx="2884771" cy="259329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ln>
                <a:solidFill>
                  <a:srgbClr val="FF0000"/>
                </a:solidFill>
              </a:ln>
            </a:endParaRP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E918CDD8-AB5C-63A8-FE36-B7E5FBD1807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3899" y="310896"/>
            <a:ext cx="720000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6714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3CD0500-54BE-DF53-7B07-91FF4FED41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Spolupráce s NPÚ při řešení historických památek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DBED4DB-6001-578D-C8C1-ABC8E7EF4D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762125" cy="488950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cs-CZ" dirty="0"/>
              <a:t>Příklad ČSA:  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E368980D-C1E9-6474-9C4D-EE0281861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9A9FAD-9D06-491B-8E26-73BBA3023D92}" type="slidenum">
              <a:rPr lang="cs-CZ" smtClean="0"/>
              <a:t>50</a:t>
            </a:fld>
            <a:endParaRPr lang="cs-CZ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19E01828-BE0A-78C8-2CFB-E812E9BECA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9492" y="2070100"/>
            <a:ext cx="4673016" cy="1180952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69A8D721-0138-28F3-BFDF-707672E916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6857" y="3188992"/>
            <a:ext cx="3291982" cy="3470425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5E56FA76-D474-6C7C-80C0-E6D727E2AC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16236" y="3188991"/>
            <a:ext cx="2951364" cy="1969897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A506634D-49F3-C3F5-9810-D61DDD31E7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42545" y="4938847"/>
            <a:ext cx="2661391" cy="1782630"/>
          </a:xfrm>
          <a:prstGeom prst="rect">
            <a:avLst/>
          </a:prstGeom>
        </p:spPr>
      </p:pic>
      <p:pic>
        <p:nvPicPr>
          <p:cNvPr id="16" name="Obrázek 15">
            <a:extLst>
              <a:ext uri="{FF2B5EF4-FFF2-40B4-BE49-F238E27FC236}">
                <a16:creationId xmlns:a16="http://schemas.microsoft.com/office/drawing/2014/main" id="{10C642C6-0EF2-9AB6-999F-658E16A5FB3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13163" y="3190296"/>
            <a:ext cx="3231160" cy="2156647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C0248A6F-2A3F-E9B3-1541-3F8BB5A43A9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3899" y="310896"/>
            <a:ext cx="720000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1117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6C2E0F20-4463-5003-8823-4C528590BD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9A9FAD-9D06-491B-8E26-73BBA3023D92}" type="slidenum">
              <a:rPr lang="cs-CZ" smtClean="0"/>
              <a:t>51</a:t>
            </a:fld>
            <a:endParaRPr lang="cs-CZ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B75C358B-5476-26F1-4ECE-8C5C380F69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9790" y="1282973"/>
            <a:ext cx="9678062" cy="5190469"/>
          </a:xfrm>
          <a:prstGeom prst="rect">
            <a:avLst/>
          </a:prstGeom>
        </p:spPr>
      </p:pic>
      <p:sp>
        <p:nvSpPr>
          <p:cNvPr id="5" name="Nadpis 1">
            <a:extLst>
              <a:ext uri="{FF2B5EF4-FFF2-40B4-BE49-F238E27FC236}">
                <a16:creationId xmlns:a16="http://schemas.microsoft.com/office/drawing/2014/main" id="{44661347-FE44-7651-CEBA-AF87A6FFCDDE}"/>
              </a:ext>
            </a:extLst>
          </p:cNvPr>
          <p:cNvSpPr txBox="1">
            <a:spLocks/>
          </p:cNvSpPr>
          <p:nvPr/>
        </p:nvSpPr>
        <p:spPr>
          <a:xfrm>
            <a:off x="838200" y="365128"/>
            <a:ext cx="10515600" cy="106532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4000"/>
              <a:t>Spolupráce s MSID, a.s. při rozvoji pohornické krajiny</a:t>
            </a:r>
            <a:endParaRPr lang="cs-CZ" sz="4000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290537C1-E27E-A9DA-F6FA-33E5DE23388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3899" y="310896"/>
            <a:ext cx="720000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525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488E67B5-31BE-3D26-8F1D-AEBBFDFC62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9A9FAD-9D06-491B-8E26-73BBA3023D92}" type="slidenum">
              <a:rPr lang="cs-CZ" smtClean="0"/>
              <a:t>52</a:t>
            </a:fld>
            <a:endParaRPr lang="cs-CZ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FA7F4EEB-BB05-A916-FE56-DC6392A3F3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9300" y="546900"/>
            <a:ext cx="8048625" cy="5690127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9291A086-B07D-5364-8494-EE39880FA16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3899" y="310896"/>
            <a:ext cx="720000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728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symbol pro obsah 7"/>
          <p:cNvSpPr>
            <a:spLocks noGrp="1"/>
          </p:cNvSpPr>
          <p:nvPr>
            <p:ph idx="1"/>
          </p:nvPr>
        </p:nvSpPr>
        <p:spPr>
          <a:xfrm>
            <a:off x="1540903" y="2230136"/>
            <a:ext cx="7886700" cy="1695940"/>
          </a:xfrm>
        </p:spPr>
        <p:txBody>
          <a:bodyPr/>
          <a:lstStyle/>
          <a:p>
            <a:pPr marL="0" indent="0" algn="ctr">
              <a:buNone/>
            </a:pPr>
            <a:r>
              <a:rPr lang="cs-CZ" sz="4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Děkuji za pozornost…</a:t>
            </a:r>
          </a:p>
        </p:txBody>
      </p:sp>
      <p:pic>
        <p:nvPicPr>
          <p:cNvPr id="18" name="Obrázek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3899" y="321855"/>
            <a:ext cx="1080000" cy="108000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1904" y="5967957"/>
            <a:ext cx="2238375" cy="762000"/>
          </a:xfrm>
          <a:prstGeom prst="rect">
            <a:avLst/>
          </a:prstGeom>
        </p:spPr>
      </p:pic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9A9FAD-9D06-491B-8E26-73BBA3023D92}" type="slidenum">
              <a:rPr lang="cs-CZ" smtClean="0"/>
              <a:t>53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1887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B7C8B008-07DA-78C2-A745-6BFEF87C95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9A9FAD-9D06-491B-8E26-73BBA3023D92}" type="slidenum">
              <a:rPr lang="cs-CZ" smtClean="0"/>
              <a:t>6</a:t>
            </a:fld>
            <a:endParaRPr lang="cs-CZ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384FB2A9-6A24-7A45-E893-04FFDE5295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3610" y="1305740"/>
            <a:ext cx="4346076" cy="42465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E50D077C-2395-1AB5-10AC-6D0002EEC5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4542" y="1881404"/>
            <a:ext cx="4923936" cy="30951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A7BF8F81-A606-BFB6-6B61-F97FC272ED72}"/>
              </a:ext>
            </a:extLst>
          </p:cNvPr>
          <p:cNvSpPr txBox="1"/>
          <p:nvPr/>
        </p:nvSpPr>
        <p:spPr>
          <a:xfrm>
            <a:off x="663800" y="385703"/>
            <a:ext cx="987177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4000" b="1" dirty="0">
                <a:latin typeface="+mj-lt"/>
              </a:rPr>
              <a:t>Jižní část OKR – vymezené DP</a:t>
            </a:r>
            <a:endParaRPr lang="cs-CZ" sz="4000" dirty="0">
              <a:latin typeface="+mj-lt"/>
            </a:endParaRP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5F1CB6C3-5803-C55C-857E-0A4610E950E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3899" y="310896"/>
            <a:ext cx="720000" cy="720000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7269E5B0-F6EC-C82C-1E7D-3C5E3087E8BE}"/>
              </a:ext>
            </a:extLst>
          </p:cNvPr>
          <p:cNvSpPr txBox="1"/>
          <p:nvPr/>
        </p:nvSpPr>
        <p:spPr>
          <a:xfrm>
            <a:off x="8927848" y="3555125"/>
            <a:ext cx="691081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cs-CZ" sz="1200" dirty="0"/>
              <a:t>DIAMO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5091B861-34CE-FD37-C8CC-025BE8A005B9}"/>
              </a:ext>
            </a:extLst>
          </p:cNvPr>
          <p:cNvSpPr txBox="1"/>
          <p:nvPr/>
        </p:nvSpPr>
        <p:spPr>
          <a:xfrm>
            <a:off x="2299401" y="2605888"/>
            <a:ext cx="691081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cs-CZ" sz="1200" dirty="0"/>
              <a:t>DIAMO</a:t>
            </a:r>
          </a:p>
        </p:txBody>
      </p:sp>
    </p:spTree>
    <p:extLst>
      <p:ext uri="{BB962C8B-B14F-4D97-AF65-F5344CB8AC3E}">
        <p14:creationId xmlns:p14="http://schemas.microsoft.com/office/powerpoint/2010/main" val="2359328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01AF791-FC71-5AA1-0D84-6F26AC3220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8"/>
            <a:ext cx="10188921" cy="798968"/>
          </a:xfrm>
        </p:spPr>
        <p:txBody>
          <a:bodyPr>
            <a:normAutofit/>
          </a:bodyPr>
          <a:lstStyle/>
          <a:p>
            <a:pPr algn="ctr"/>
            <a:r>
              <a:rPr lang="cs-CZ" sz="4000" b="1" dirty="0"/>
              <a:t>Karvinská dílčí pánev – vymezené DP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853858E4-9CAB-4D5D-4754-142CEDD38B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9A9FAD-9D06-491B-8E26-73BBA3023D92}" type="slidenum">
              <a:rPr lang="cs-CZ" smtClean="0"/>
              <a:t>7</a:t>
            </a:fld>
            <a:endParaRPr lang="cs-CZ"/>
          </a:p>
        </p:txBody>
      </p:sp>
      <p:pic>
        <p:nvPicPr>
          <p:cNvPr id="7" name="Obrázek 6" descr="Obsah obrázku mapa&#10;&#10;Popis byl vytvořen automaticky">
            <a:extLst>
              <a:ext uri="{FF2B5EF4-FFF2-40B4-BE49-F238E27FC236}">
                <a16:creationId xmlns:a16="http://schemas.microsoft.com/office/drawing/2014/main" id="{5A8B2E39-0500-79A1-B42A-13B869B5E49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4" t="3037" r="17178" b="16172"/>
          <a:stretch/>
        </p:blipFill>
        <p:spPr>
          <a:xfrm>
            <a:off x="2481781" y="1164095"/>
            <a:ext cx="7228437" cy="51922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D46124A3-7D33-6566-978C-92F5056E5221}"/>
              </a:ext>
            </a:extLst>
          </p:cNvPr>
          <p:cNvSpPr txBox="1"/>
          <p:nvPr/>
        </p:nvSpPr>
        <p:spPr>
          <a:xfrm>
            <a:off x="5587119" y="3032910"/>
            <a:ext cx="691081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cs-CZ" sz="1200" dirty="0"/>
              <a:t>DIAMO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7D65DC21-433C-4EC5-E4AB-EEA3AE4D47FB}"/>
              </a:ext>
            </a:extLst>
          </p:cNvPr>
          <p:cNvSpPr txBox="1"/>
          <p:nvPr/>
        </p:nvSpPr>
        <p:spPr>
          <a:xfrm>
            <a:off x="7523052" y="4018229"/>
            <a:ext cx="480211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cs-CZ" sz="1200" dirty="0"/>
              <a:t>OKD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F6C03276-8F27-C2DB-A484-274B34D2E433}"/>
              </a:ext>
            </a:extLst>
          </p:cNvPr>
          <p:cNvSpPr txBox="1"/>
          <p:nvPr/>
        </p:nvSpPr>
        <p:spPr>
          <a:xfrm>
            <a:off x="4073679" y="5268454"/>
            <a:ext cx="1204491" cy="101566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cs-CZ" sz="1200" dirty="0"/>
              <a:t>Green </a:t>
            </a:r>
            <a:r>
              <a:rPr lang="cs-CZ" sz="1200" dirty="0" err="1"/>
              <a:t>Gas</a:t>
            </a:r>
            <a:r>
              <a:rPr lang="cs-CZ" sz="1200" dirty="0"/>
              <a:t> DPB – zvláštní DP Horní Suchá I pro těžbu </a:t>
            </a:r>
            <a:r>
              <a:rPr lang="cs-CZ" sz="1200" dirty="0" err="1"/>
              <a:t>hořl</a:t>
            </a:r>
            <a:r>
              <a:rPr lang="cs-CZ" sz="1200" dirty="0"/>
              <a:t>. zemního plynu</a:t>
            </a:r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id="{33187E26-976B-994D-6F2C-8F9A06311DD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3899" y="310896"/>
            <a:ext cx="720000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8806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 descr="290933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3255" y="2285723"/>
            <a:ext cx="5532249" cy="31427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Obrázek 4" descr="Paskov_"/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071" y="2285723"/>
            <a:ext cx="4786184" cy="31427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92368" y="310897"/>
            <a:ext cx="10621529" cy="720000"/>
          </a:xfrm>
        </p:spPr>
        <p:txBody>
          <a:bodyPr anchor="t">
            <a:noAutofit/>
          </a:bodyPr>
          <a:lstStyle/>
          <a:p>
            <a:pPr>
              <a:lnSpc>
                <a:spcPct val="100000"/>
              </a:lnSpc>
            </a:pPr>
            <a:r>
              <a:rPr lang="cs-CZ" sz="4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Důlní lokality – jižní část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47073" y="1030896"/>
            <a:ext cx="10566825" cy="4542711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cs-CZ" sz="1400" u="sng" dirty="0">
                <a:solidFill>
                  <a:schemeClr val="tx1">
                    <a:lumMod val="95000"/>
                    <a:lumOff val="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cs-CZ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  Paskov </a:t>
            </a:r>
            <a:r>
              <a:rPr lang="cs-CZ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(1.vlna)</a:t>
            </a:r>
            <a:r>
              <a:rPr lang="cs-CZ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   </a:t>
            </a:r>
            <a:r>
              <a:rPr lang="cs-CZ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areál Sviadnov                       </a:t>
            </a:r>
            <a:r>
              <a:rPr lang="cs-CZ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Frenštát </a:t>
            </a:r>
            <a:r>
              <a:rPr lang="cs-CZ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(1.vlna)</a:t>
            </a:r>
          </a:p>
          <a:p>
            <a:pPr marL="914400" lvl="2" indent="0">
              <a:lnSpc>
                <a:spcPct val="100000"/>
              </a:lnSpc>
              <a:spcBef>
                <a:spcPts val="0"/>
              </a:spcBef>
              <a:buNone/>
              <a:tabLst>
                <a:tab pos="2066925" algn="l"/>
              </a:tabLst>
            </a:pPr>
            <a:r>
              <a:rPr lang="cs-CZ" dirty="0">
                <a:solidFill>
                  <a:schemeClr val="tx1">
                    <a:lumMod val="95000"/>
                    <a:lumOff val="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                      areál Chlebovice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cs-CZ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                                         areál Staříč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cs-CZ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             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cs-CZ" sz="2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cs-CZ" sz="3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3899" y="310896"/>
            <a:ext cx="720000" cy="720000"/>
          </a:xfrm>
          <a:prstGeom prst="rect">
            <a:avLst/>
          </a:prstGeom>
        </p:spPr>
      </p:pic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9A9FAD-9D06-491B-8E26-73BBA3023D92}" type="slidenum">
              <a:rPr lang="cs-CZ" smtClean="0"/>
              <a:t>8</a:t>
            </a:fld>
            <a:endParaRPr lang="cs-CZ"/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15255B28-49C9-4096-999C-3ACE88EBCCC0}"/>
              </a:ext>
            </a:extLst>
          </p:cNvPr>
          <p:cNvSpPr txBox="1"/>
          <p:nvPr/>
        </p:nvSpPr>
        <p:spPr>
          <a:xfrm>
            <a:off x="547071" y="5574212"/>
            <a:ext cx="1127414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8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 1. 1. 2021 </a:t>
            </a:r>
            <a:r>
              <a:rPr lang="cs-CZ" sz="1800" u="sng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(1. vlna)</a:t>
            </a:r>
            <a:r>
              <a:rPr lang="cs-CZ" sz="18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na základě smlouvy o koupi části závodu OKD, a.s. ze dne 23. 12. 2020 byly převedeny do DIAMO, </a:t>
            </a:r>
            <a:r>
              <a:rPr lang="cs-CZ" sz="1800" dirty="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s.p</a:t>
            </a:r>
            <a:r>
              <a:rPr lang="cs-CZ" sz="18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., o. z. DARKOV z OKD, a.s. </a:t>
            </a:r>
            <a:r>
              <a:rPr lang="cs-CZ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 důlní lokality </a:t>
            </a:r>
            <a:r>
              <a:rPr lang="cs-CZ" sz="1800" b="1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Frenštát, Paskov, Lazy a dobývací prostory Trojanovice, Staříč, Lazy, Dolní Suchá, Petřvald I</a:t>
            </a:r>
            <a:r>
              <a:rPr lang="cs-CZ" sz="18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564314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92369" y="310896"/>
            <a:ext cx="8094726" cy="1306889"/>
          </a:xfrm>
        </p:spPr>
        <p:txBody>
          <a:bodyPr anchor="t">
            <a:noAutofit/>
          </a:bodyPr>
          <a:lstStyle/>
          <a:p>
            <a:pPr>
              <a:lnSpc>
                <a:spcPct val="100000"/>
              </a:lnSpc>
            </a:pPr>
            <a:r>
              <a:rPr lang="cs-CZ" sz="4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Důlní lokality – karvinská část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47073" y="1030896"/>
            <a:ext cx="10566825" cy="5122621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cs-CZ" sz="1000" u="sng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cs-CZ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    </a:t>
            </a:r>
            <a:r>
              <a:rPr lang="cs-CZ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Lazy </a:t>
            </a:r>
            <a:r>
              <a:rPr lang="cs-CZ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(1. vlna)               </a:t>
            </a:r>
            <a:r>
              <a:rPr lang="cs-CZ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ČSA </a:t>
            </a:r>
            <a:r>
              <a:rPr lang="cs-CZ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(2. vlna)                    </a:t>
            </a:r>
            <a:r>
              <a:rPr lang="cs-CZ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Darkov </a:t>
            </a:r>
            <a:r>
              <a:rPr lang="cs-CZ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(2. vlna)</a:t>
            </a:r>
          </a:p>
          <a:p>
            <a:pPr marL="0" indent="0">
              <a:buNone/>
            </a:pPr>
            <a:endParaRPr lang="cs-CZ" sz="2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>
              <a:buNone/>
            </a:pPr>
            <a:endParaRPr lang="cs-CZ" sz="2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>
              <a:buNone/>
            </a:pPr>
            <a:endParaRPr lang="cs-CZ" sz="2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3899" y="310896"/>
            <a:ext cx="720000" cy="720000"/>
          </a:xfrm>
          <a:prstGeom prst="rect">
            <a:avLst/>
          </a:prstGeom>
        </p:spPr>
      </p:pic>
      <p:pic>
        <p:nvPicPr>
          <p:cNvPr id="6" name="Obrázek 5" descr="Dul-Lazy"/>
          <p:cNvPicPr>
            <a:picLocks noGrp="1" noChangeAspect="1"/>
          </p:cNvPicPr>
          <p:nvPr isPhoto="1"/>
        </p:nvPicPr>
        <p:blipFill rotWithShape="1"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971" t="1653" r="170" b="-1653"/>
          <a:stretch/>
        </p:blipFill>
        <p:spPr>
          <a:xfrm>
            <a:off x="609600" y="1983335"/>
            <a:ext cx="2685536" cy="30703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Zástupný symbol pro číslo snímku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9A9FAD-9D06-491B-8E26-73BBA3023D92}" type="slidenum">
              <a:rPr lang="cs-CZ" smtClean="0"/>
              <a:t>9</a:t>
            </a:fld>
            <a:endParaRPr lang="cs-CZ"/>
          </a:p>
        </p:txBody>
      </p:sp>
      <p:pic>
        <p:nvPicPr>
          <p:cNvPr id="5" name="Obrázek 4" descr="CSA"/>
          <p:cNvPicPr>
            <a:picLocks noGrp="1" noChangeAspect="1"/>
          </p:cNvPicPr>
          <p:nvPr isPhoto="1"/>
        </p:nvPicPr>
        <p:blipFill rotWithShape="1">
          <a:blip r:embed="rId5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79"/>
          <a:stretch/>
        </p:blipFill>
        <p:spPr>
          <a:xfrm>
            <a:off x="3295136" y="1983335"/>
            <a:ext cx="3740722" cy="30068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Obrázek 6" descr="darkov"/>
          <p:cNvPicPr>
            <a:picLocks noGrp="1" noChangeAspect="1"/>
          </p:cNvPicPr>
          <p:nvPr isPhoto="1"/>
        </p:nvPicPr>
        <p:blipFill>
          <a:blip r:embed="rId6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9239" y="1983334"/>
            <a:ext cx="5564660" cy="30068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88E0F993-E1DA-44FA-8644-78E3EC2B09D8}"/>
              </a:ext>
            </a:extLst>
          </p:cNvPr>
          <p:cNvSpPr txBox="1"/>
          <p:nvPr/>
        </p:nvSpPr>
        <p:spPr>
          <a:xfrm>
            <a:off x="609600" y="5419277"/>
            <a:ext cx="1127414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8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 1. 3. 2021 </a:t>
            </a:r>
            <a:r>
              <a:rPr lang="cs-CZ" sz="1800" u="sng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(2. vlna)</a:t>
            </a:r>
            <a:r>
              <a:rPr lang="cs-CZ" sz="18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byly, v souladu se smlouvou o koupi části závodu OKD, a.s. ze dne 18. 02. 2021, převedeny do DIAMO, s. p., o. z. DARKOV z OKD, a.s. </a:t>
            </a:r>
            <a:r>
              <a:rPr lang="cs-CZ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 důlní lokality </a:t>
            </a:r>
            <a:r>
              <a:rPr lang="cs-CZ" sz="1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ČSA, Darkov</a:t>
            </a:r>
            <a:r>
              <a:rPr lang="cs-CZ" sz="1800" b="1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 dobývací prostory Karviná - Doly I, Doubrava u Orlové, Karviná - Doly II, Darkov. </a:t>
            </a:r>
          </a:p>
        </p:txBody>
      </p:sp>
    </p:spTree>
    <p:extLst>
      <p:ext uri="{BB962C8B-B14F-4D97-AF65-F5344CB8AC3E}">
        <p14:creationId xmlns:p14="http://schemas.microsoft.com/office/powerpoint/2010/main" val="412458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Motiv Office">
  <a:themeElements>
    <a:clrScheme name="Motiv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Motiv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iv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zentace 16ku9" id="{D6E475CE-931A-4731-AC9F-A0E4C59997C8}" vid="{DA2086A7-CD9E-4321-A524-C4060FFFE786}"/>
    </a:ext>
  </a:ext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Prezentace 16-9</Template>
  <TotalTime>12940</TotalTime>
  <Words>3252</Words>
  <Application>Microsoft Office PowerPoint</Application>
  <PresentationFormat>Širokoúhlá obrazovka</PresentationFormat>
  <Paragraphs>947</Paragraphs>
  <Slides>53</Slides>
  <Notes>20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53</vt:i4>
      </vt:variant>
    </vt:vector>
  </HeadingPairs>
  <TitlesOfParts>
    <vt:vector size="59" baseType="lpstr">
      <vt:lpstr>Arial</vt:lpstr>
      <vt:lpstr>Calibri</vt:lpstr>
      <vt:lpstr>Calibri Light</vt:lpstr>
      <vt:lpstr>Open Sans</vt:lpstr>
      <vt:lpstr>Wingdings</vt:lpstr>
      <vt:lpstr>Motiv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Karvinská dílčí pánev – vymezené DP</vt:lpstr>
      <vt:lpstr>Důlní lokality – jižní část</vt:lpstr>
      <vt:lpstr>Důlní lokality – karvinská část</vt:lpstr>
      <vt:lpstr>Důlní lokality – karvinská část</vt:lpstr>
      <vt:lpstr>Převedené dobývací prostory  </vt:lpstr>
      <vt:lpstr>Rekapitulace jam v lokalitách</vt:lpstr>
      <vt:lpstr>Udržovaná důlní díla převedených lokalit (m)</vt:lpstr>
      <vt:lpstr>Stavy zaměstnanců     </vt:lpstr>
      <vt:lpstr>Důlní lokality - Jižní část    Lokalita Frenštát</vt:lpstr>
      <vt:lpstr>Důlní lokality - Jižní část    Lokalita Frenštát</vt:lpstr>
      <vt:lpstr>Důlní lokality - Jižní část    Lokalita Frenštát</vt:lpstr>
      <vt:lpstr>Důlní lokality - Jižní část    Lokalita Frenštát </vt:lpstr>
      <vt:lpstr>Důlní lokality - Jižní část    Lokalita Frenštát – alternativa CÉRKA</vt:lpstr>
      <vt:lpstr>Důlní lokality - Jižní část    Lokalita Frenštát – alternativa CÉRKA</vt:lpstr>
      <vt:lpstr>Důlní lokality - Jižní část    Lokalita Paskov</vt:lpstr>
      <vt:lpstr>Důlní lokality - Jižní část    Lokalita Paskov</vt:lpstr>
      <vt:lpstr>Důlní lokality - Jižní část    Lokalita Paskov</vt:lpstr>
      <vt:lpstr>Důlní lokality - Jižní část    Lokalita Paskov</vt:lpstr>
      <vt:lpstr>Důlní lokality – karvinská dílčí pánev lokalita Lazy</vt:lpstr>
      <vt:lpstr>Důlní lokality – karvinská dílčí pánev lokalita Lazy</vt:lpstr>
      <vt:lpstr>Důlní lokality – karvinská dílčí pánev lokalita Lazy</vt:lpstr>
      <vt:lpstr>Důlní lokality – karvinská dílčí pánev lokalita Lazy</vt:lpstr>
      <vt:lpstr>Důlní lokality – karvinská dílčí pánev lokalita ČSA</vt:lpstr>
      <vt:lpstr>Důlní lokality – karvinská dílčí pánev lokalita ČSA</vt:lpstr>
      <vt:lpstr>Důlní lokality – karvinská dílčí pánev lokalita ČSA</vt:lpstr>
      <vt:lpstr>Důlní lokality – karvinská dílčí pánev lokalita ČSA</vt:lpstr>
      <vt:lpstr>Důlní lokality – karvinská dílčí pánev lokalita ČSA</vt:lpstr>
      <vt:lpstr>Prezentace aplikace PowerPoint</vt:lpstr>
      <vt:lpstr>Důlní lokality – karvinská dílčí pánev lokalita Darkov</vt:lpstr>
      <vt:lpstr>Důlní lokality – karvinská dílčí pánev lokalita Darkov</vt:lpstr>
      <vt:lpstr>Důlní lokality – karvinská dílčí pánev lokalita Darkov</vt:lpstr>
      <vt:lpstr>Důlní lokality – karvinská dílčí pánev lokalita Darkov</vt:lpstr>
      <vt:lpstr>BUDOUCNOST</vt:lpstr>
      <vt:lpstr>Koncepce rozvoje pohornické krajiny    </vt:lpstr>
      <vt:lpstr>MASTER PLAN   </vt:lpstr>
      <vt:lpstr>MASTER PLAN   </vt:lpstr>
      <vt:lpstr>MASTER PLAN LAZY - současný stav   </vt:lpstr>
      <vt:lpstr>Prezentace aplikace PowerPoint</vt:lpstr>
      <vt:lpstr>MASTER PLAN ČSA - současný stav   </vt:lpstr>
      <vt:lpstr>Prezentace aplikace PowerPoint</vt:lpstr>
      <vt:lpstr>MASTER PLAN DARKOV – současný stav   </vt:lpstr>
      <vt:lpstr>Prezentace aplikace PowerPoint</vt:lpstr>
      <vt:lpstr>Spolupráce s NPÚ při řešení historických památek</vt:lpstr>
      <vt:lpstr>Spolupráce s NPÚ při řešení historických památek</vt:lpstr>
      <vt:lpstr>Prezentace aplikace PowerPoint</vt:lpstr>
      <vt:lpstr>Prezentace aplikace PowerPoint</vt:lpstr>
      <vt:lpstr>Prezentace aplikace PowerPoint</vt:lpstr>
    </vt:vector>
  </TitlesOfParts>
  <Company>OKD, a.s.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Tsiongas Ivan Ing.</dc:creator>
  <cp:lastModifiedBy>Kaufman Kamil Ing.</cp:lastModifiedBy>
  <cp:revision>349</cp:revision>
  <cp:lastPrinted>2022-09-07T07:00:08Z</cp:lastPrinted>
  <dcterms:created xsi:type="dcterms:W3CDTF">2021-03-02T06:32:15Z</dcterms:created>
  <dcterms:modified xsi:type="dcterms:W3CDTF">2022-09-07T11:13:12Z</dcterms:modified>
</cp:coreProperties>
</file>